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37"/>
  </p:notesMasterIdLst>
  <p:sldIdLst>
    <p:sldId id="269" r:id="rId5"/>
    <p:sldId id="304" r:id="rId6"/>
    <p:sldId id="3662" r:id="rId7"/>
    <p:sldId id="3709" r:id="rId8"/>
    <p:sldId id="3710" r:id="rId9"/>
    <p:sldId id="3669" r:id="rId10"/>
    <p:sldId id="3676" r:id="rId11"/>
    <p:sldId id="3677" r:id="rId12"/>
    <p:sldId id="3704" r:id="rId13"/>
    <p:sldId id="3705" r:id="rId14"/>
    <p:sldId id="3647" r:id="rId15"/>
    <p:sldId id="3690" r:id="rId16"/>
    <p:sldId id="3641" r:id="rId17"/>
    <p:sldId id="3630" r:id="rId18"/>
    <p:sldId id="310" r:id="rId19"/>
    <p:sldId id="3642" r:id="rId20"/>
    <p:sldId id="3648" r:id="rId21"/>
    <p:sldId id="3708" r:id="rId22"/>
    <p:sldId id="3656" r:id="rId23"/>
    <p:sldId id="3667" r:id="rId24"/>
    <p:sldId id="3658" r:id="rId25"/>
    <p:sldId id="3659" r:id="rId26"/>
    <p:sldId id="3660" r:id="rId27"/>
    <p:sldId id="3698" r:id="rId28"/>
    <p:sldId id="3695" r:id="rId29"/>
    <p:sldId id="3654" r:id="rId30"/>
    <p:sldId id="3650" r:id="rId31"/>
    <p:sldId id="256" r:id="rId32"/>
    <p:sldId id="257" r:id="rId33"/>
    <p:sldId id="262" r:id="rId34"/>
    <p:sldId id="261" r:id="rId35"/>
    <p:sldId id="280" r:id="rId36"/>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0F982F-C02E-1728-DCF7-CD1D30EB1769}" name="Marja-Liisa Permikangas" initials="MN" userId="S::marja-liisa.permikangas@stjm.fi::bffe4ad8-47d0-463e-a614-47ac89dfb2e1" providerId="AD"/>
  <p188:author id="{F4092F4F-50C8-50C3-054E-A23A4A40D865}" name="Vesa Salminen" initials="VS" userId="2d32242d7d246be7" providerId="Windows Live"/>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81E"/>
    <a:srgbClr val="706F6F"/>
    <a:srgbClr val="E7E7E7"/>
    <a:srgbClr val="E2821E"/>
    <a:srgbClr val="EDEDED"/>
    <a:srgbClr val="FF6D28"/>
    <a:srgbClr val="FFFFFF"/>
    <a:srgbClr val="E6E6E6"/>
    <a:srgbClr val="CFCFCF"/>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87" autoAdjust="0"/>
    <p:restoredTop sz="93645" autoAdjust="0"/>
  </p:normalViewPr>
  <p:slideViewPr>
    <p:cSldViewPr snapToGrid="0" showGuides="1">
      <p:cViewPr>
        <p:scale>
          <a:sx n="118" d="100"/>
          <a:sy n="118" d="100"/>
        </p:scale>
        <p:origin x="392" y="1000"/>
      </p:cViewPr>
      <p:guideLst>
        <p:guide orient="horz" pos="162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85C09E-E4DF-4323-B1AE-405B1C93D7A7}"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A3EAC0B2-1238-4153-A0A9-F14A749EA295}">
      <dgm:prSet/>
      <dgm:spPr/>
      <dgm:t>
        <a:bodyPr/>
        <a:lstStyle/>
        <a:p>
          <a:r>
            <a:rPr lang="fi-FI" b="1" noProof="0" dirty="0"/>
            <a:t>Kuituinnovaatio ja materiaalikehitys</a:t>
          </a:r>
          <a:endParaRPr lang="fi-FI" noProof="0" dirty="0"/>
        </a:p>
      </dgm:t>
    </dgm:pt>
    <dgm:pt modelId="{B2DF0446-5682-43A9-9E3C-B20E2324E576}" type="parTrans" cxnId="{9832A193-50AC-45E9-B719-1BB8E407397F}">
      <dgm:prSet/>
      <dgm:spPr/>
      <dgm:t>
        <a:bodyPr/>
        <a:lstStyle/>
        <a:p>
          <a:endParaRPr lang="en-US"/>
        </a:p>
      </dgm:t>
    </dgm:pt>
    <dgm:pt modelId="{00AE1BFA-B4DB-43EC-932B-983982280F0C}" type="sibTrans" cxnId="{9832A193-50AC-45E9-B719-1BB8E407397F}">
      <dgm:prSet/>
      <dgm:spPr/>
      <dgm:t>
        <a:bodyPr/>
        <a:lstStyle/>
        <a:p>
          <a:endParaRPr lang="en-US"/>
        </a:p>
      </dgm:t>
    </dgm:pt>
    <dgm:pt modelId="{89BB3771-B87D-454D-8E6B-A76A96CD80A5}">
      <dgm:prSet/>
      <dgm:spPr/>
      <dgm:t>
        <a:bodyPr/>
        <a:lstStyle/>
        <a:p>
          <a:r>
            <a:rPr lang="fi-FI" noProof="0" dirty="0"/>
            <a:t>Uudet kuidut: selluloosapohjaiset (Spinnova, IFC), biopohjaiset ja kiertokuidut.</a:t>
          </a:r>
        </a:p>
      </dgm:t>
    </dgm:pt>
    <dgm:pt modelId="{37A2E39E-51E4-4FA9-A22C-BD27D2209B1F}" type="parTrans" cxnId="{E19E8C55-1C84-47F2-BAD0-7F4E1ED784EB}">
      <dgm:prSet/>
      <dgm:spPr/>
      <dgm:t>
        <a:bodyPr/>
        <a:lstStyle/>
        <a:p>
          <a:endParaRPr lang="en-US"/>
        </a:p>
      </dgm:t>
    </dgm:pt>
    <dgm:pt modelId="{06EB366D-41F0-4678-8427-92FEAEE05D8A}" type="sibTrans" cxnId="{E19E8C55-1C84-47F2-BAD0-7F4E1ED784EB}">
      <dgm:prSet/>
      <dgm:spPr/>
      <dgm:t>
        <a:bodyPr/>
        <a:lstStyle/>
        <a:p>
          <a:endParaRPr lang="en-US"/>
        </a:p>
      </dgm:t>
    </dgm:pt>
    <dgm:pt modelId="{C00E5A9D-D817-4D4B-916A-744437418F98}">
      <dgm:prSet/>
      <dgm:spPr/>
      <dgm:t>
        <a:bodyPr/>
        <a:lstStyle/>
        <a:p>
          <a:r>
            <a:rPr lang="fi-FI" noProof="0" dirty="0"/>
            <a:t>Tekniset ja älykkäät materiaalit (lämpöä säätelevät, sensoriteknologia).</a:t>
          </a:r>
        </a:p>
      </dgm:t>
    </dgm:pt>
    <dgm:pt modelId="{D4753990-13C6-4101-A9A1-1EB653E0CDC9}" type="parTrans" cxnId="{EED264E5-56C9-4A94-B8CF-D5EA28A52A2A}">
      <dgm:prSet/>
      <dgm:spPr/>
      <dgm:t>
        <a:bodyPr/>
        <a:lstStyle/>
        <a:p>
          <a:endParaRPr lang="en-US"/>
        </a:p>
      </dgm:t>
    </dgm:pt>
    <dgm:pt modelId="{E521D37B-D100-433B-9888-9ED4FFBDE0BF}" type="sibTrans" cxnId="{EED264E5-56C9-4A94-B8CF-D5EA28A52A2A}">
      <dgm:prSet/>
      <dgm:spPr/>
      <dgm:t>
        <a:bodyPr/>
        <a:lstStyle/>
        <a:p>
          <a:endParaRPr lang="en-US"/>
        </a:p>
      </dgm:t>
    </dgm:pt>
    <dgm:pt modelId="{B9287CE4-5B85-475E-9C4A-576515696F4B}">
      <dgm:prSet/>
      <dgm:spPr/>
      <dgm:t>
        <a:bodyPr/>
        <a:lstStyle/>
        <a:p>
          <a:r>
            <a:rPr lang="fi-FI" b="1" noProof="0" dirty="0"/>
            <a:t>Lankojen ja kankaiden valmistus</a:t>
          </a:r>
          <a:endParaRPr lang="fi-FI" noProof="0" dirty="0"/>
        </a:p>
      </dgm:t>
    </dgm:pt>
    <dgm:pt modelId="{E2F94152-1344-4814-AECC-BF4709E3710B}" type="parTrans" cxnId="{DBBB1845-57FD-4D20-B8AE-7DB4A8702FEA}">
      <dgm:prSet/>
      <dgm:spPr/>
      <dgm:t>
        <a:bodyPr/>
        <a:lstStyle/>
        <a:p>
          <a:endParaRPr lang="en-US"/>
        </a:p>
      </dgm:t>
    </dgm:pt>
    <dgm:pt modelId="{EC1E43B9-3688-491B-88FD-44003EF38A91}" type="sibTrans" cxnId="{DBBB1845-57FD-4D20-B8AE-7DB4A8702FEA}">
      <dgm:prSet/>
      <dgm:spPr/>
      <dgm:t>
        <a:bodyPr/>
        <a:lstStyle/>
        <a:p>
          <a:endParaRPr lang="en-US"/>
        </a:p>
      </dgm:t>
    </dgm:pt>
    <dgm:pt modelId="{AA040B52-9D8E-41CE-BCCA-34676698CA41}">
      <dgm:prSet/>
      <dgm:spPr/>
      <dgm:t>
        <a:bodyPr/>
        <a:lstStyle/>
        <a:p>
          <a:r>
            <a:rPr lang="fi-FI" noProof="0" dirty="0"/>
            <a:t>Suomessa rajallista, mutta kasvavaa erityisesti kiertotalouteen ja uusiin kuituihin liittyen.</a:t>
          </a:r>
        </a:p>
      </dgm:t>
    </dgm:pt>
    <dgm:pt modelId="{80E1C015-ECAC-477D-BB51-D47E8096918A}" type="parTrans" cxnId="{15C65C82-672A-4049-AF68-27C813D9DBD9}">
      <dgm:prSet/>
      <dgm:spPr/>
      <dgm:t>
        <a:bodyPr/>
        <a:lstStyle/>
        <a:p>
          <a:endParaRPr lang="en-US"/>
        </a:p>
      </dgm:t>
    </dgm:pt>
    <dgm:pt modelId="{9D65784D-DFAF-4D75-AD16-AEEF68F192E9}" type="sibTrans" cxnId="{15C65C82-672A-4049-AF68-27C813D9DBD9}">
      <dgm:prSet/>
      <dgm:spPr/>
      <dgm:t>
        <a:bodyPr/>
        <a:lstStyle/>
        <a:p>
          <a:endParaRPr lang="en-US"/>
        </a:p>
      </dgm:t>
    </dgm:pt>
    <dgm:pt modelId="{CC664F0F-110A-4DC0-8DCF-05251D88A609}">
      <dgm:prSet/>
      <dgm:spPr/>
      <dgm:t>
        <a:bodyPr/>
        <a:lstStyle/>
        <a:p>
          <a:r>
            <a:rPr lang="fi-FI" b="1" noProof="0" dirty="0"/>
            <a:t>Suunnittelu ja muotoilu</a:t>
          </a:r>
          <a:endParaRPr lang="fi-FI" noProof="0" dirty="0"/>
        </a:p>
      </dgm:t>
    </dgm:pt>
    <dgm:pt modelId="{F852F36A-68BE-4A00-BEDC-5DC08703FEE6}" type="parTrans" cxnId="{EF309CEE-B997-4182-979E-78FAC03ED807}">
      <dgm:prSet/>
      <dgm:spPr/>
      <dgm:t>
        <a:bodyPr/>
        <a:lstStyle/>
        <a:p>
          <a:endParaRPr lang="en-US"/>
        </a:p>
      </dgm:t>
    </dgm:pt>
    <dgm:pt modelId="{532833C3-8C9D-4707-8B90-6087DF5E113D}" type="sibTrans" cxnId="{EF309CEE-B997-4182-979E-78FAC03ED807}">
      <dgm:prSet/>
      <dgm:spPr/>
      <dgm:t>
        <a:bodyPr/>
        <a:lstStyle/>
        <a:p>
          <a:endParaRPr lang="en-US"/>
        </a:p>
      </dgm:t>
    </dgm:pt>
    <dgm:pt modelId="{0161DA90-A364-4B63-B46C-687B126CE8F8}">
      <dgm:prSet/>
      <dgm:spPr/>
      <dgm:t>
        <a:bodyPr/>
        <a:lstStyle/>
        <a:p>
          <a:r>
            <a:rPr lang="fi-FI" noProof="0" dirty="0"/>
            <a:t>Vahva osaamisalue: vaatesuunnittelu, teollinen muotoilu, tekstiilisuunnittelu, digitaalinen muotoilu.</a:t>
          </a:r>
        </a:p>
      </dgm:t>
    </dgm:pt>
    <dgm:pt modelId="{0DACE933-21DE-47DD-B02A-24726AA2C48D}" type="parTrans" cxnId="{C515E9B9-790D-4F03-BC7E-AA26FB04999F}">
      <dgm:prSet/>
      <dgm:spPr/>
      <dgm:t>
        <a:bodyPr/>
        <a:lstStyle/>
        <a:p>
          <a:endParaRPr lang="en-US"/>
        </a:p>
      </dgm:t>
    </dgm:pt>
    <dgm:pt modelId="{BCFE3592-E9A4-4745-9480-EC00070FA58D}" type="sibTrans" cxnId="{C515E9B9-790D-4F03-BC7E-AA26FB04999F}">
      <dgm:prSet/>
      <dgm:spPr/>
      <dgm:t>
        <a:bodyPr/>
        <a:lstStyle/>
        <a:p>
          <a:endParaRPr lang="en-US"/>
        </a:p>
      </dgm:t>
    </dgm:pt>
    <dgm:pt modelId="{B297C571-3B6F-4881-9818-FAE5DDF5F65D}">
      <dgm:prSet/>
      <dgm:spPr/>
      <dgm:t>
        <a:bodyPr/>
        <a:lstStyle/>
        <a:p>
          <a:r>
            <a:rPr lang="fi-FI" b="1" noProof="0" dirty="0"/>
            <a:t>Tekstiili- ja vaatetustuotteiden valmistus</a:t>
          </a:r>
          <a:endParaRPr lang="fi-FI" noProof="0" dirty="0"/>
        </a:p>
      </dgm:t>
    </dgm:pt>
    <dgm:pt modelId="{34B8F5B5-00C5-4DBE-B85A-9759B0708FD6}" type="parTrans" cxnId="{D3A14D0A-8AF2-4D3F-AF84-680903024388}">
      <dgm:prSet/>
      <dgm:spPr/>
      <dgm:t>
        <a:bodyPr/>
        <a:lstStyle/>
        <a:p>
          <a:endParaRPr lang="en-US"/>
        </a:p>
      </dgm:t>
    </dgm:pt>
    <dgm:pt modelId="{2A63DD02-662E-40B3-8503-0B0DDF80E9B3}" type="sibTrans" cxnId="{D3A14D0A-8AF2-4D3F-AF84-680903024388}">
      <dgm:prSet/>
      <dgm:spPr/>
      <dgm:t>
        <a:bodyPr/>
        <a:lstStyle/>
        <a:p>
          <a:endParaRPr lang="en-US"/>
        </a:p>
      </dgm:t>
    </dgm:pt>
    <dgm:pt modelId="{F8BCC3B2-C023-4F0F-AC8B-D2C3E4D2A9C7}">
      <dgm:prSet/>
      <dgm:spPr/>
      <dgm:t>
        <a:bodyPr/>
        <a:lstStyle/>
        <a:p>
          <a:r>
            <a:rPr lang="fi-FI" noProof="0" dirty="0"/>
            <a:t>Kotimaassa painottuu pieniin sarjoihin, laatuun ja erikoistumiseen.</a:t>
          </a:r>
        </a:p>
      </dgm:t>
    </dgm:pt>
    <dgm:pt modelId="{C79C68E2-A7AE-4C0D-ABF6-5EACD23FCF64}" type="parTrans" cxnId="{F36606C9-FE33-4803-A758-F97A764BCBBD}">
      <dgm:prSet/>
      <dgm:spPr/>
      <dgm:t>
        <a:bodyPr/>
        <a:lstStyle/>
        <a:p>
          <a:endParaRPr lang="en-US"/>
        </a:p>
      </dgm:t>
    </dgm:pt>
    <dgm:pt modelId="{508B2E05-FE20-452B-8FE4-CBAB507D4EF7}" type="sibTrans" cxnId="{F36606C9-FE33-4803-A758-F97A764BCBBD}">
      <dgm:prSet/>
      <dgm:spPr/>
      <dgm:t>
        <a:bodyPr/>
        <a:lstStyle/>
        <a:p>
          <a:endParaRPr lang="en-US"/>
        </a:p>
      </dgm:t>
    </dgm:pt>
    <dgm:pt modelId="{54BCF783-F94C-47C3-8DB3-4C0108EC8B46}">
      <dgm:prSet/>
      <dgm:spPr/>
      <dgm:t>
        <a:bodyPr/>
        <a:lstStyle/>
        <a:p>
          <a:r>
            <a:rPr lang="fi-FI" noProof="0" dirty="0"/>
            <a:t>Suuri osa tuotannosta ulkomailla, mutta suomalainen brändi- ja muotoiluosaaminen ohjaa arvoketjua.</a:t>
          </a:r>
        </a:p>
      </dgm:t>
    </dgm:pt>
    <dgm:pt modelId="{1E680ED3-D6B9-47E9-9A03-0406140EA347}" type="parTrans" cxnId="{A05E5DC4-6102-45D7-BB95-4117595DEBAD}">
      <dgm:prSet/>
      <dgm:spPr/>
      <dgm:t>
        <a:bodyPr/>
        <a:lstStyle/>
        <a:p>
          <a:endParaRPr lang="en-US"/>
        </a:p>
      </dgm:t>
    </dgm:pt>
    <dgm:pt modelId="{90CA1E58-C721-42A1-8E6B-A1D7783546F9}" type="sibTrans" cxnId="{A05E5DC4-6102-45D7-BB95-4117595DEBAD}">
      <dgm:prSet/>
      <dgm:spPr/>
      <dgm:t>
        <a:bodyPr/>
        <a:lstStyle/>
        <a:p>
          <a:endParaRPr lang="en-US"/>
        </a:p>
      </dgm:t>
    </dgm:pt>
    <dgm:pt modelId="{D6F55C43-FBEC-432C-9382-0E7A3A1CF8DC}">
      <dgm:prSet/>
      <dgm:spPr/>
      <dgm:t>
        <a:bodyPr/>
        <a:lstStyle/>
        <a:p>
          <a:r>
            <a:rPr lang="fi-FI" b="1" noProof="0" dirty="0"/>
            <a:t>Brändit, vähittäiskauppa ja palvelut</a:t>
          </a:r>
          <a:endParaRPr lang="fi-FI" noProof="0" dirty="0"/>
        </a:p>
      </dgm:t>
    </dgm:pt>
    <dgm:pt modelId="{92EF03AD-25E6-480D-8EA2-0A531169AEDB}" type="parTrans" cxnId="{BB063A14-CEDE-4062-9C7A-222BC660D7C0}">
      <dgm:prSet/>
      <dgm:spPr/>
      <dgm:t>
        <a:bodyPr/>
        <a:lstStyle/>
        <a:p>
          <a:endParaRPr lang="en-US"/>
        </a:p>
      </dgm:t>
    </dgm:pt>
    <dgm:pt modelId="{8CA51ACD-EDA0-46C7-9BFF-0364EC2620CD}" type="sibTrans" cxnId="{BB063A14-CEDE-4062-9C7A-222BC660D7C0}">
      <dgm:prSet/>
      <dgm:spPr/>
      <dgm:t>
        <a:bodyPr/>
        <a:lstStyle/>
        <a:p>
          <a:endParaRPr lang="en-US"/>
        </a:p>
      </dgm:t>
    </dgm:pt>
    <dgm:pt modelId="{B02FAFF8-D21A-4B43-85F4-D13E8B59364A}">
      <dgm:prSet/>
      <dgm:spPr/>
      <dgm:t>
        <a:bodyPr/>
        <a:lstStyle/>
        <a:p>
          <a:r>
            <a:rPr lang="fi-FI" noProof="0" dirty="0"/>
            <a:t>Brändit ja design-talot keskeisiä.</a:t>
          </a:r>
        </a:p>
      </dgm:t>
    </dgm:pt>
    <dgm:pt modelId="{5F380E4B-55E7-4B6B-956F-0F9E571B354D}" type="parTrans" cxnId="{F55061FA-44CA-41EF-917E-A5C7C3C87AEF}">
      <dgm:prSet/>
      <dgm:spPr/>
      <dgm:t>
        <a:bodyPr/>
        <a:lstStyle/>
        <a:p>
          <a:endParaRPr lang="en-US"/>
        </a:p>
      </dgm:t>
    </dgm:pt>
    <dgm:pt modelId="{D3A858E2-A5CB-4E97-A9C3-70BFA9B19EF6}" type="sibTrans" cxnId="{F55061FA-44CA-41EF-917E-A5C7C3C87AEF}">
      <dgm:prSet/>
      <dgm:spPr/>
      <dgm:t>
        <a:bodyPr/>
        <a:lstStyle/>
        <a:p>
          <a:endParaRPr lang="en-US"/>
        </a:p>
      </dgm:t>
    </dgm:pt>
    <dgm:pt modelId="{7FAF17AB-4EF6-4B1F-B366-2CE4FB507DCA}">
      <dgm:prSet/>
      <dgm:spPr/>
      <dgm:t>
        <a:bodyPr/>
        <a:lstStyle/>
        <a:p>
          <a:r>
            <a:rPr lang="fi-FI" noProof="0" dirty="0"/>
            <a:t>Myös digitaaliset palvelut, verkkokaupat ja mallinnusratkaisut.</a:t>
          </a:r>
        </a:p>
      </dgm:t>
    </dgm:pt>
    <dgm:pt modelId="{8728AF1E-C7E2-45A9-B20F-4087B67FB1A4}" type="parTrans" cxnId="{FE3CEC93-F5FB-41E8-9EC1-7197EA0DD056}">
      <dgm:prSet/>
      <dgm:spPr/>
      <dgm:t>
        <a:bodyPr/>
        <a:lstStyle/>
        <a:p>
          <a:endParaRPr lang="en-US"/>
        </a:p>
      </dgm:t>
    </dgm:pt>
    <dgm:pt modelId="{E22D3BAC-979A-43F7-B4F0-9D707811B7D3}" type="sibTrans" cxnId="{FE3CEC93-F5FB-41E8-9EC1-7197EA0DD056}">
      <dgm:prSet/>
      <dgm:spPr/>
      <dgm:t>
        <a:bodyPr/>
        <a:lstStyle/>
        <a:p>
          <a:endParaRPr lang="en-US"/>
        </a:p>
      </dgm:t>
    </dgm:pt>
    <dgm:pt modelId="{D473CD75-1513-4018-A5C1-FA4A54EF697A}">
      <dgm:prSet/>
      <dgm:spPr/>
      <dgm:t>
        <a:bodyPr/>
        <a:lstStyle/>
        <a:p>
          <a:r>
            <a:rPr lang="fi-FI" b="1" noProof="0" dirty="0"/>
            <a:t>Kiertotalous ja uusiokäyttö</a:t>
          </a:r>
          <a:endParaRPr lang="fi-FI" noProof="0" dirty="0"/>
        </a:p>
      </dgm:t>
    </dgm:pt>
    <dgm:pt modelId="{A470E7B8-ECD4-41AD-82B5-A7F5F2EC3EB5}" type="parTrans" cxnId="{8C8476A8-113E-4D03-894E-EBBCDE19C727}">
      <dgm:prSet/>
      <dgm:spPr/>
      <dgm:t>
        <a:bodyPr/>
        <a:lstStyle/>
        <a:p>
          <a:endParaRPr lang="en-US"/>
        </a:p>
      </dgm:t>
    </dgm:pt>
    <dgm:pt modelId="{DC6CB65C-628E-4484-B69B-4EF3DC487313}" type="sibTrans" cxnId="{8C8476A8-113E-4D03-894E-EBBCDE19C727}">
      <dgm:prSet/>
      <dgm:spPr/>
      <dgm:t>
        <a:bodyPr/>
        <a:lstStyle/>
        <a:p>
          <a:endParaRPr lang="en-US"/>
        </a:p>
      </dgm:t>
    </dgm:pt>
    <dgm:pt modelId="{41A18B2A-A5B7-4A72-9719-8996D604F990}">
      <dgm:prSet/>
      <dgm:spPr/>
      <dgm:t>
        <a:bodyPr/>
        <a:lstStyle/>
        <a:p>
          <a:r>
            <a:rPr lang="fi-FI" noProof="0" dirty="0"/>
            <a:t>Tekstiilikierrätysvelvoitteet (2023 →).</a:t>
          </a:r>
        </a:p>
      </dgm:t>
    </dgm:pt>
    <dgm:pt modelId="{2F85EC87-A7CB-40D2-9EFD-CC4D0FFD8C07}" type="parTrans" cxnId="{1D53676A-3B43-4A4D-B30C-1BA4DE3384B4}">
      <dgm:prSet/>
      <dgm:spPr/>
      <dgm:t>
        <a:bodyPr/>
        <a:lstStyle/>
        <a:p>
          <a:endParaRPr lang="en-US"/>
        </a:p>
      </dgm:t>
    </dgm:pt>
    <dgm:pt modelId="{767D5AEF-1D78-45F4-BE48-4F840BAF3162}" type="sibTrans" cxnId="{1D53676A-3B43-4A4D-B30C-1BA4DE3384B4}">
      <dgm:prSet/>
      <dgm:spPr/>
      <dgm:t>
        <a:bodyPr/>
        <a:lstStyle/>
        <a:p>
          <a:endParaRPr lang="en-US"/>
        </a:p>
      </dgm:t>
    </dgm:pt>
    <dgm:pt modelId="{51FAFAB7-0CA3-4322-8DDA-71802B957064}">
      <dgm:prSet/>
      <dgm:spPr/>
      <dgm:t>
        <a:bodyPr/>
        <a:lstStyle/>
        <a:p>
          <a:r>
            <a:rPr lang="fi-FI" noProof="0" dirty="0" err="1"/>
            <a:t>Re:Sell</a:t>
          </a:r>
          <a:r>
            <a:rPr lang="fi-FI" noProof="0" dirty="0"/>
            <a:t>, </a:t>
          </a:r>
          <a:r>
            <a:rPr lang="fi-FI" noProof="0" dirty="0" err="1"/>
            <a:t>Rester</a:t>
          </a:r>
          <a:r>
            <a:rPr lang="fi-FI" noProof="0" dirty="0"/>
            <a:t> ja muut kiertotalouspalvelut toiminnassa.</a:t>
          </a:r>
        </a:p>
      </dgm:t>
    </dgm:pt>
    <dgm:pt modelId="{83BB71BA-D111-40B8-8D04-6EE23BD4F248}" type="parTrans" cxnId="{C9C10B27-23E3-4722-B0DD-605A9BDBC5F4}">
      <dgm:prSet/>
      <dgm:spPr/>
      <dgm:t>
        <a:bodyPr/>
        <a:lstStyle/>
        <a:p>
          <a:endParaRPr lang="en-US"/>
        </a:p>
      </dgm:t>
    </dgm:pt>
    <dgm:pt modelId="{3A9B60FC-A936-4A66-AC3C-82F6A6374D18}" type="sibTrans" cxnId="{C9C10B27-23E3-4722-B0DD-605A9BDBC5F4}">
      <dgm:prSet/>
      <dgm:spPr/>
      <dgm:t>
        <a:bodyPr/>
        <a:lstStyle/>
        <a:p>
          <a:endParaRPr lang="en-US"/>
        </a:p>
      </dgm:t>
    </dgm:pt>
    <dgm:pt modelId="{9D315773-903E-0C47-BE3B-58B7C498BFDA}">
      <dgm:prSet/>
      <dgm:spPr/>
      <dgm:t>
        <a:bodyPr/>
        <a:lstStyle/>
        <a:p>
          <a:r>
            <a:rPr lang="fi-FI" noProof="0" dirty="0"/>
            <a:t>Vuokraus, huolto, kierrätys yms. palvelut</a:t>
          </a:r>
        </a:p>
      </dgm:t>
    </dgm:pt>
    <dgm:pt modelId="{0D3A8CD6-05BF-EB40-AB1A-5EB4CB6FF2C5}" type="parTrans" cxnId="{38D99387-29E6-5843-8E7D-71E096ECBBD7}">
      <dgm:prSet/>
      <dgm:spPr/>
      <dgm:t>
        <a:bodyPr/>
        <a:lstStyle/>
        <a:p>
          <a:endParaRPr lang="en-GB"/>
        </a:p>
      </dgm:t>
    </dgm:pt>
    <dgm:pt modelId="{E214AE1E-39D5-6340-89DC-22C8A70446DB}" type="sibTrans" cxnId="{38D99387-29E6-5843-8E7D-71E096ECBBD7}">
      <dgm:prSet/>
      <dgm:spPr/>
      <dgm:t>
        <a:bodyPr/>
        <a:lstStyle/>
        <a:p>
          <a:endParaRPr lang="en-GB"/>
        </a:p>
      </dgm:t>
    </dgm:pt>
    <dgm:pt modelId="{0AA01EAC-8C26-834B-9DCB-5DCF7A4A9F13}" type="pres">
      <dgm:prSet presAssocID="{0C85C09E-E4DF-4323-B1AE-405B1C93D7A7}" presName="linear" presStyleCnt="0">
        <dgm:presLayoutVars>
          <dgm:dir/>
          <dgm:animLvl val="lvl"/>
          <dgm:resizeHandles val="exact"/>
        </dgm:presLayoutVars>
      </dgm:prSet>
      <dgm:spPr/>
    </dgm:pt>
    <dgm:pt modelId="{9DD15494-32C2-D44D-8133-6B24CE7D840A}" type="pres">
      <dgm:prSet presAssocID="{A3EAC0B2-1238-4153-A0A9-F14A749EA295}" presName="parentLin" presStyleCnt="0"/>
      <dgm:spPr/>
    </dgm:pt>
    <dgm:pt modelId="{6EA10721-A10B-B14C-B66D-0CDA1010A43B}" type="pres">
      <dgm:prSet presAssocID="{A3EAC0B2-1238-4153-A0A9-F14A749EA295}" presName="parentLeftMargin" presStyleLbl="node1" presStyleIdx="0" presStyleCnt="6"/>
      <dgm:spPr/>
    </dgm:pt>
    <dgm:pt modelId="{EC0363A7-9B0E-0547-AADC-27F790AC51CC}" type="pres">
      <dgm:prSet presAssocID="{A3EAC0B2-1238-4153-A0A9-F14A749EA295}" presName="parentText" presStyleLbl="node1" presStyleIdx="0" presStyleCnt="6">
        <dgm:presLayoutVars>
          <dgm:chMax val="0"/>
          <dgm:bulletEnabled val="1"/>
        </dgm:presLayoutVars>
      </dgm:prSet>
      <dgm:spPr/>
    </dgm:pt>
    <dgm:pt modelId="{D2B0B94B-CC86-934C-BB67-FFA867DFE9F3}" type="pres">
      <dgm:prSet presAssocID="{A3EAC0B2-1238-4153-A0A9-F14A749EA295}" presName="negativeSpace" presStyleCnt="0"/>
      <dgm:spPr/>
    </dgm:pt>
    <dgm:pt modelId="{77A6687C-1F27-3E47-950F-EB258BF2B32B}" type="pres">
      <dgm:prSet presAssocID="{A3EAC0B2-1238-4153-A0A9-F14A749EA295}" presName="childText" presStyleLbl="conFgAcc1" presStyleIdx="0" presStyleCnt="6">
        <dgm:presLayoutVars>
          <dgm:bulletEnabled val="1"/>
        </dgm:presLayoutVars>
      </dgm:prSet>
      <dgm:spPr/>
    </dgm:pt>
    <dgm:pt modelId="{BB5E159E-C07B-1B47-91ED-139860D2CE44}" type="pres">
      <dgm:prSet presAssocID="{00AE1BFA-B4DB-43EC-932B-983982280F0C}" presName="spaceBetweenRectangles" presStyleCnt="0"/>
      <dgm:spPr/>
    </dgm:pt>
    <dgm:pt modelId="{91462C5D-E000-A742-A71E-1140CC507E73}" type="pres">
      <dgm:prSet presAssocID="{B9287CE4-5B85-475E-9C4A-576515696F4B}" presName="parentLin" presStyleCnt="0"/>
      <dgm:spPr/>
    </dgm:pt>
    <dgm:pt modelId="{5FE62CFA-E0D7-394A-9217-59D4A8A931D6}" type="pres">
      <dgm:prSet presAssocID="{B9287CE4-5B85-475E-9C4A-576515696F4B}" presName="parentLeftMargin" presStyleLbl="node1" presStyleIdx="0" presStyleCnt="6"/>
      <dgm:spPr/>
    </dgm:pt>
    <dgm:pt modelId="{57EA6DCA-CAA4-FC41-AECC-5CE60CFE2C55}" type="pres">
      <dgm:prSet presAssocID="{B9287CE4-5B85-475E-9C4A-576515696F4B}" presName="parentText" presStyleLbl="node1" presStyleIdx="1" presStyleCnt="6">
        <dgm:presLayoutVars>
          <dgm:chMax val="0"/>
          <dgm:bulletEnabled val="1"/>
        </dgm:presLayoutVars>
      </dgm:prSet>
      <dgm:spPr/>
    </dgm:pt>
    <dgm:pt modelId="{6A644693-9D60-AF48-8D57-AD2BF0886BD0}" type="pres">
      <dgm:prSet presAssocID="{B9287CE4-5B85-475E-9C4A-576515696F4B}" presName="negativeSpace" presStyleCnt="0"/>
      <dgm:spPr/>
    </dgm:pt>
    <dgm:pt modelId="{890293E5-6D4C-3444-AA02-F24876F642AE}" type="pres">
      <dgm:prSet presAssocID="{B9287CE4-5B85-475E-9C4A-576515696F4B}" presName="childText" presStyleLbl="conFgAcc1" presStyleIdx="1" presStyleCnt="6">
        <dgm:presLayoutVars>
          <dgm:bulletEnabled val="1"/>
        </dgm:presLayoutVars>
      </dgm:prSet>
      <dgm:spPr/>
    </dgm:pt>
    <dgm:pt modelId="{DA658EC4-F8FF-B845-B1F6-D65A603FC19E}" type="pres">
      <dgm:prSet presAssocID="{EC1E43B9-3688-491B-88FD-44003EF38A91}" presName="spaceBetweenRectangles" presStyleCnt="0"/>
      <dgm:spPr/>
    </dgm:pt>
    <dgm:pt modelId="{86D929A4-E751-334E-8ED5-248FBE05BCDA}" type="pres">
      <dgm:prSet presAssocID="{CC664F0F-110A-4DC0-8DCF-05251D88A609}" presName="parentLin" presStyleCnt="0"/>
      <dgm:spPr/>
    </dgm:pt>
    <dgm:pt modelId="{0A8637A5-E810-6B49-82E0-10D7D1866C9E}" type="pres">
      <dgm:prSet presAssocID="{CC664F0F-110A-4DC0-8DCF-05251D88A609}" presName="parentLeftMargin" presStyleLbl="node1" presStyleIdx="1" presStyleCnt="6"/>
      <dgm:spPr/>
    </dgm:pt>
    <dgm:pt modelId="{5C1A688A-0695-5D4C-80D1-1AAA5BAD8E5E}" type="pres">
      <dgm:prSet presAssocID="{CC664F0F-110A-4DC0-8DCF-05251D88A609}" presName="parentText" presStyleLbl="node1" presStyleIdx="2" presStyleCnt="6">
        <dgm:presLayoutVars>
          <dgm:chMax val="0"/>
          <dgm:bulletEnabled val="1"/>
        </dgm:presLayoutVars>
      </dgm:prSet>
      <dgm:spPr/>
    </dgm:pt>
    <dgm:pt modelId="{0D2C1720-30BB-8D46-AC08-4F680F1789AD}" type="pres">
      <dgm:prSet presAssocID="{CC664F0F-110A-4DC0-8DCF-05251D88A609}" presName="negativeSpace" presStyleCnt="0"/>
      <dgm:spPr/>
    </dgm:pt>
    <dgm:pt modelId="{C14126E9-9AE6-8F43-AED8-136A7E4474C3}" type="pres">
      <dgm:prSet presAssocID="{CC664F0F-110A-4DC0-8DCF-05251D88A609}" presName="childText" presStyleLbl="conFgAcc1" presStyleIdx="2" presStyleCnt="6">
        <dgm:presLayoutVars>
          <dgm:bulletEnabled val="1"/>
        </dgm:presLayoutVars>
      </dgm:prSet>
      <dgm:spPr/>
    </dgm:pt>
    <dgm:pt modelId="{EE84AD56-B0B5-9D41-83F6-D05E74E18E14}" type="pres">
      <dgm:prSet presAssocID="{532833C3-8C9D-4707-8B90-6087DF5E113D}" presName="spaceBetweenRectangles" presStyleCnt="0"/>
      <dgm:spPr/>
    </dgm:pt>
    <dgm:pt modelId="{6C5E574D-BB2B-FC46-826C-29DE4EEAC6A9}" type="pres">
      <dgm:prSet presAssocID="{B297C571-3B6F-4881-9818-FAE5DDF5F65D}" presName="parentLin" presStyleCnt="0"/>
      <dgm:spPr/>
    </dgm:pt>
    <dgm:pt modelId="{99E0D2C2-1925-A840-9D79-7E4912C42625}" type="pres">
      <dgm:prSet presAssocID="{B297C571-3B6F-4881-9818-FAE5DDF5F65D}" presName="parentLeftMargin" presStyleLbl="node1" presStyleIdx="2" presStyleCnt="6"/>
      <dgm:spPr/>
    </dgm:pt>
    <dgm:pt modelId="{DFDBC27B-6B15-3D48-98DA-32CC34409D2E}" type="pres">
      <dgm:prSet presAssocID="{B297C571-3B6F-4881-9818-FAE5DDF5F65D}" presName="parentText" presStyleLbl="node1" presStyleIdx="3" presStyleCnt="6">
        <dgm:presLayoutVars>
          <dgm:chMax val="0"/>
          <dgm:bulletEnabled val="1"/>
        </dgm:presLayoutVars>
      </dgm:prSet>
      <dgm:spPr/>
    </dgm:pt>
    <dgm:pt modelId="{F21EDF46-D718-B849-8826-55EB42E2B173}" type="pres">
      <dgm:prSet presAssocID="{B297C571-3B6F-4881-9818-FAE5DDF5F65D}" presName="negativeSpace" presStyleCnt="0"/>
      <dgm:spPr/>
    </dgm:pt>
    <dgm:pt modelId="{E3A1CAC1-F2F9-F347-B9BC-359C4622A9D2}" type="pres">
      <dgm:prSet presAssocID="{B297C571-3B6F-4881-9818-FAE5DDF5F65D}" presName="childText" presStyleLbl="conFgAcc1" presStyleIdx="3" presStyleCnt="6">
        <dgm:presLayoutVars>
          <dgm:bulletEnabled val="1"/>
        </dgm:presLayoutVars>
      </dgm:prSet>
      <dgm:spPr/>
    </dgm:pt>
    <dgm:pt modelId="{63E8332D-3227-DD46-8260-2C5E5201767A}" type="pres">
      <dgm:prSet presAssocID="{2A63DD02-662E-40B3-8503-0B0DDF80E9B3}" presName="spaceBetweenRectangles" presStyleCnt="0"/>
      <dgm:spPr/>
    </dgm:pt>
    <dgm:pt modelId="{9DFF2B08-C974-AB48-B407-92B714CBCAFD}" type="pres">
      <dgm:prSet presAssocID="{D6F55C43-FBEC-432C-9382-0E7A3A1CF8DC}" presName="parentLin" presStyleCnt="0"/>
      <dgm:spPr/>
    </dgm:pt>
    <dgm:pt modelId="{5868E5AB-187D-9842-A070-B31D743EA4D5}" type="pres">
      <dgm:prSet presAssocID="{D6F55C43-FBEC-432C-9382-0E7A3A1CF8DC}" presName="parentLeftMargin" presStyleLbl="node1" presStyleIdx="3" presStyleCnt="6"/>
      <dgm:spPr/>
    </dgm:pt>
    <dgm:pt modelId="{080DB82F-32B3-8845-9BDD-08F34AC217BB}" type="pres">
      <dgm:prSet presAssocID="{D6F55C43-FBEC-432C-9382-0E7A3A1CF8DC}" presName="parentText" presStyleLbl="node1" presStyleIdx="4" presStyleCnt="6">
        <dgm:presLayoutVars>
          <dgm:chMax val="0"/>
          <dgm:bulletEnabled val="1"/>
        </dgm:presLayoutVars>
      </dgm:prSet>
      <dgm:spPr/>
    </dgm:pt>
    <dgm:pt modelId="{382DA4DC-5A20-BD42-8CD4-58A52826CCC1}" type="pres">
      <dgm:prSet presAssocID="{D6F55C43-FBEC-432C-9382-0E7A3A1CF8DC}" presName="negativeSpace" presStyleCnt="0"/>
      <dgm:spPr/>
    </dgm:pt>
    <dgm:pt modelId="{60CBD9AA-02F4-9449-A50A-E5090231602E}" type="pres">
      <dgm:prSet presAssocID="{D6F55C43-FBEC-432C-9382-0E7A3A1CF8DC}" presName="childText" presStyleLbl="conFgAcc1" presStyleIdx="4" presStyleCnt="6">
        <dgm:presLayoutVars>
          <dgm:bulletEnabled val="1"/>
        </dgm:presLayoutVars>
      </dgm:prSet>
      <dgm:spPr/>
    </dgm:pt>
    <dgm:pt modelId="{D6357D92-184F-FB4F-B769-FDADAC38C1D1}" type="pres">
      <dgm:prSet presAssocID="{8CA51ACD-EDA0-46C7-9BFF-0364EC2620CD}" presName="spaceBetweenRectangles" presStyleCnt="0"/>
      <dgm:spPr/>
    </dgm:pt>
    <dgm:pt modelId="{E73AEB25-A417-3A42-9FAD-3FDFBA402712}" type="pres">
      <dgm:prSet presAssocID="{D473CD75-1513-4018-A5C1-FA4A54EF697A}" presName="parentLin" presStyleCnt="0"/>
      <dgm:spPr/>
    </dgm:pt>
    <dgm:pt modelId="{8ED0611F-E020-FC48-ABE9-EABD79CFE6D3}" type="pres">
      <dgm:prSet presAssocID="{D473CD75-1513-4018-A5C1-FA4A54EF697A}" presName="parentLeftMargin" presStyleLbl="node1" presStyleIdx="4" presStyleCnt="6"/>
      <dgm:spPr/>
    </dgm:pt>
    <dgm:pt modelId="{13737076-ED8B-0243-A792-1E29D19D2847}" type="pres">
      <dgm:prSet presAssocID="{D473CD75-1513-4018-A5C1-FA4A54EF697A}" presName="parentText" presStyleLbl="node1" presStyleIdx="5" presStyleCnt="6">
        <dgm:presLayoutVars>
          <dgm:chMax val="0"/>
          <dgm:bulletEnabled val="1"/>
        </dgm:presLayoutVars>
      </dgm:prSet>
      <dgm:spPr/>
    </dgm:pt>
    <dgm:pt modelId="{0FA29EC5-B469-244D-8BF2-35D712AF4514}" type="pres">
      <dgm:prSet presAssocID="{D473CD75-1513-4018-A5C1-FA4A54EF697A}" presName="negativeSpace" presStyleCnt="0"/>
      <dgm:spPr/>
    </dgm:pt>
    <dgm:pt modelId="{0C9BA348-E907-F242-B6C6-ECA160C71B12}" type="pres">
      <dgm:prSet presAssocID="{D473CD75-1513-4018-A5C1-FA4A54EF697A}" presName="childText" presStyleLbl="conFgAcc1" presStyleIdx="5" presStyleCnt="6">
        <dgm:presLayoutVars>
          <dgm:bulletEnabled val="1"/>
        </dgm:presLayoutVars>
      </dgm:prSet>
      <dgm:spPr/>
    </dgm:pt>
  </dgm:ptLst>
  <dgm:cxnLst>
    <dgm:cxn modelId="{45A3CF04-65B7-9445-829C-36A716781578}" type="presOf" srcId="{B9287CE4-5B85-475E-9C4A-576515696F4B}" destId="{57EA6DCA-CAA4-FC41-AECC-5CE60CFE2C55}" srcOrd="1" destOrd="0" presId="urn:microsoft.com/office/officeart/2005/8/layout/list1"/>
    <dgm:cxn modelId="{D3A14D0A-8AF2-4D3F-AF84-680903024388}" srcId="{0C85C09E-E4DF-4323-B1AE-405B1C93D7A7}" destId="{B297C571-3B6F-4881-9818-FAE5DDF5F65D}" srcOrd="3" destOrd="0" parTransId="{34B8F5B5-00C5-4DBE-B85A-9759B0708FD6}" sibTransId="{2A63DD02-662E-40B3-8503-0B0DDF80E9B3}"/>
    <dgm:cxn modelId="{B7AAB70B-F022-7F4A-BA2E-2834BA89C357}" type="presOf" srcId="{CC664F0F-110A-4DC0-8DCF-05251D88A609}" destId="{0A8637A5-E810-6B49-82E0-10D7D1866C9E}" srcOrd="0" destOrd="0" presId="urn:microsoft.com/office/officeart/2005/8/layout/list1"/>
    <dgm:cxn modelId="{BB063A14-CEDE-4062-9C7A-222BC660D7C0}" srcId="{0C85C09E-E4DF-4323-B1AE-405B1C93D7A7}" destId="{D6F55C43-FBEC-432C-9382-0E7A3A1CF8DC}" srcOrd="4" destOrd="0" parTransId="{92EF03AD-25E6-480D-8EA2-0A531169AEDB}" sibTransId="{8CA51ACD-EDA0-46C7-9BFF-0364EC2620CD}"/>
    <dgm:cxn modelId="{B13AEB17-740F-6A4E-BFAB-EAA59C9DD953}" type="presOf" srcId="{D6F55C43-FBEC-432C-9382-0E7A3A1CF8DC}" destId="{080DB82F-32B3-8845-9BDD-08F34AC217BB}" srcOrd="1" destOrd="0" presId="urn:microsoft.com/office/officeart/2005/8/layout/list1"/>
    <dgm:cxn modelId="{2301B818-A251-3244-9EDD-A7644DDD0D94}" type="presOf" srcId="{D6F55C43-FBEC-432C-9382-0E7A3A1CF8DC}" destId="{5868E5AB-187D-9842-A070-B31D743EA4D5}" srcOrd="0" destOrd="0" presId="urn:microsoft.com/office/officeart/2005/8/layout/list1"/>
    <dgm:cxn modelId="{982B9B22-E6DE-A246-8973-C9D58D8C9946}" type="presOf" srcId="{7FAF17AB-4EF6-4B1F-B366-2CE4FB507DCA}" destId="{60CBD9AA-02F4-9449-A50A-E5090231602E}" srcOrd="0" destOrd="1" presId="urn:microsoft.com/office/officeart/2005/8/layout/list1"/>
    <dgm:cxn modelId="{C9C10B27-23E3-4722-B0DD-605A9BDBC5F4}" srcId="{D473CD75-1513-4018-A5C1-FA4A54EF697A}" destId="{51FAFAB7-0CA3-4322-8DDA-71802B957064}" srcOrd="1" destOrd="0" parTransId="{83BB71BA-D111-40B8-8D04-6EE23BD4F248}" sibTransId="{3A9B60FC-A936-4A66-AC3C-82F6A6374D18}"/>
    <dgm:cxn modelId="{1333BD3B-CC3C-FB44-B924-F56F279C4B92}" type="presOf" srcId="{D473CD75-1513-4018-A5C1-FA4A54EF697A}" destId="{8ED0611F-E020-FC48-ABE9-EABD79CFE6D3}" srcOrd="0" destOrd="0" presId="urn:microsoft.com/office/officeart/2005/8/layout/list1"/>
    <dgm:cxn modelId="{B937223C-D0B7-A843-8CDB-F40C0B595BAD}" type="presOf" srcId="{B297C571-3B6F-4881-9818-FAE5DDF5F65D}" destId="{DFDBC27B-6B15-3D48-98DA-32CC34409D2E}" srcOrd="1" destOrd="0" presId="urn:microsoft.com/office/officeart/2005/8/layout/list1"/>
    <dgm:cxn modelId="{E6582B42-9B7E-484B-9E6A-99B66E8FB2B4}" type="presOf" srcId="{F8BCC3B2-C023-4F0F-AC8B-D2C3E4D2A9C7}" destId="{E3A1CAC1-F2F9-F347-B9BC-359C4622A9D2}" srcOrd="0" destOrd="0" presId="urn:microsoft.com/office/officeart/2005/8/layout/list1"/>
    <dgm:cxn modelId="{DBBB1845-57FD-4D20-B8AE-7DB4A8702FEA}" srcId="{0C85C09E-E4DF-4323-B1AE-405B1C93D7A7}" destId="{B9287CE4-5B85-475E-9C4A-576515696F4B}" srcOrd="1" destOrd="0" parTransId="{E2F94152-1344-4814-AECC-BF4709E3710B}" sibTransId="{EC1E43B9-3688-491B-88FD-44003EF38A91}"/>
    <dgm:cxn modelId="{44232251-98D2-6D46-BCB7-926CE342ACF6}" type="presOf" srcId="{0C85C09E-E4DF-4323-B1AE-405B1C93D7A7}" destId="{0AA01EAC-8C26-834B-9DCB-5DCF7A4A9F13}" srcOrd="0" destOrd="0" presId="urn:microsoft.com/office/officeart/2005/8/layout/list1"/>
    <dgm:cxn modelId="{E19E8C55-1C84-47F2-BAD0-7F4E1ED784EB}" srcId="{A3EAC0B2-1238-4153-A0A9-F14A749EA295}" destId="{89BB3771-B87D-454D-8E6B-A76A96CD80A5}" srcOrd="0" destOrd="0" parTransId="{37A2E39E-51E4-4FA9-A22C-BD27D2209B1F}" sibTransId="{06EB366D-41F0-4678-8427-92FEAEE05D8A}"/>
    <dgm:cxn modelId="{0B442765-FB9B-9E47-93F0-38ACC002A00F}" type="presOf" srcId="{AA040B52-9D8E-41CE-BCCA-34676698CA41}" destId="{890293E5-6D4C-3444-AA02-F24876F642AE}" srcOrd="0" destOrd="0" presId="urn:microsoft.com/office/officeart/2005/8/layout/list1"/>
    <dgm:cxn modelId="{1D53676A-3B43-4A4D-B30C-1BA4DE3384B4}" srcId="{D473CD75-1513-4018-A5C1-FA4A54EF697A}" destId="{41A18B2A-A5B7-4A72-9719-8996D604F990}" srcOrd="0" destOrd="0" parTransId="{2F85EC87-A7CB-40D2-9EFD-CC4D0FFD8C07}" sibTransId="{767D5AEF-1D78-45F4-BE48-4F840BAF3162}"/>
    <dgm:cxn modelId="{0208B56A-5EB6-A44F-A0D1-139BE3969F50}" type="presOf" srcId="{C00E5A9D-D817-4D4B-916A-744437418F98}" destId="{77A6687C-1F27-3E47-950F-EB258BF2B32B}" srcOrd="0" destOrd="1" presId="urn:microsoft.com/office/officeart/2005/8/layout/list1"/>
    <dgm:cxn modelId="{36B7176C-723B-234B-B98D-6FB87A0038B6}" type="presOf" srcId="{0161DA90-A364-4B63-B46C-687B126CE8F8}" destId="{C14126E9-9AE6-8F43-AED8-136A7E4474C3}" srcOrd="0" destOrd="0" presId="urn:microsoft.com/office/officeart/2005/8/layout/list1"/>
    <dgm:cxn modelId="{7FD9B46D-F709-1545-ABB3-C9DDC3C607B1}" type="presOf" srcId="{54BCF783-F94C-47C3-8DB3-4C0108EC8B46}" destId="{E3A1CAC1-F2F9-F347-B9BC-359C4622A9D2}" srcOrd="0" destOrd="1" presId="urn:microsoft.com/office/officeart/2005/8/layout/list1"/>
    <dgm:cxn modelId="{3344BB81-1566-C042-B909-33E9DB2DFD01}" type="presOf" srcId="{A3EAC0B2-1238-4153-A0A9-F14A749EA295}" destId="{EC0363A7-9B0E-0547-AADC-27F790AC51CC}" srcOrd="1" destOrd="0" presId="urn:microsoft.com/office/officeart/2005/8/layout/list1"/>
    <dgm:cxn modelId="{15C65C82-672A-4049-AF68-27C813D9DBD9}" srcId="{B9287CE4-5B85-475E-9C4A-576515696F4B}" destId="{AA040B52-9D8E-41CE-BCCA-34676698CA41}" srcOrd="0" destOrd="0" parTransId="{80E1C015-ECAC-477D-BB51-D47E8096918A}" sibTransId="{9D65784D-DFAF-4D75-AD16-AEEF68F192E9}"/>
    <dgm:cxn modelId="{38D99387-29E6-5843-8E7D-71E096ECBBD7}" srcId="{D6F55C43-FBEC-432C-9382-0E7A3A1CF8DC}" destId="{9D315773-903E-0C47-BE3B-58B7C498BFDA}" srcOrd="2" destOrd="0" parTransId="{0D3A8CD6-05BF-EB40-AB1A-5EB4CB6FF2C5}" sibTransId="{E214AE1E-39D5-6340-89DC-22C8A70446DB}"/>
    <dgm:cxn modelId="{3D257988-D5E6-0543-ABB8-F88E9246C5F7}" type="presOf" srcId="{D473CD75-1513-4018-A5C1-FA4A54EF697A}" destId="{13737076-ED8B-0243-A792-1E29D19D2847}" srcOrd="1" destOrd="0" presId="urn:microsoft.com/office/officeart/2005/8/layout/list1"/>
    <dgm:cxn modelId="{8418128C-A5EC-7741-9352-AAE4123CFD5C}" type="presOf" srcId="{9D315773-903E-0C47-BE3B-58B7C498BFDA}" destId="{60CBD9AA-02F4-9449-A50A-E5090231602E}" srcOrd="0" destOrd="2" presId="urn:microsoft.com/office/officeart/2005/8/layout/list1"/>
    <dgm:cxn modelId="{9832A193-50AC-45E9-B719-1BB8E407397F}" srcId="{0C85C09E-E4DF-4323-B1AE-405B1C93D7A7}" destId="{A3EAC0B2-1238-4153-A0A9-F14A749EA295}" srcOrd="0" destOrd="0" parTransId="{B2DF0446-5682-43A9-9E3C-B20E2324E576}" sibTransId="{00AE1BFA-B4DB-43EC-932B-983982280F0C}"/>
    <dgm:cxn modelId="{FE3CEC93-F5FB-41E8-9EC1-7197EA0DD056}" srcId="{D6F55C43-FBEC-432C-9382-0E7A3A1CF8DC}" destId="{7FAF17AB-4EF6-4B1F-B366-2CE4FB507DCA}" srcOrd="1" destOrd="0" parTransId="{8728AF1E-C7E2-45A9-B20F-4087B67FB1A4}" sibTransId="{E22D3BAC-979A-43F7-B4F0-9D707811B7D3}"/>
    <dgm:cxn modelId="{2C038996-A22D-844E-8B02-9A267751984D}" type="presOf" srcId="{B9287CE4-5B85-475E-9C4A-576515696F4B}" destId="{5FE62CFA-E0D7-394A-9217-59D4A8A931D6}" srcOrd="0" destOrd="0" presId="urn:microsoft.com/office/officeart/2005/8/layout/list1"/>
    <dgm:cxn modelId="{E839CD9D-0745-B448-BBF1-408EA5236266}" type="presOf" srcId="{A3EAC0B2-1238-4153-A0A9-F14A749EA295}" destId="{6EA10721-A10B-B14C-B66D-0CDA1010A43B}" srcOrd="0" destOrd="0" presId="urn:microsoft.com/office/officeart/2005/8/layout/list1"/>
    <dgm:cxn modelId="{8C8476A8-113E-4D03-894E-EBBCDE19C727}" srcId="{0C85C09E-E4DF-4323-B1AE-405B1C93D7A7}" destId="{D473CD75-1513-4018-A5C1-FA4A54EF697A}" srcOrd="5" destOrd="0" parTransId="{A470E7B8-ECD4-41AD-82B5-A7F5F2EC3EB5}" sibTransId="{DC6CB65C-628E-4484-B69B-4EF3DC487313}"/>
    <dgm:cxn modelId="{C515E9B9-790D-4F03-BC7E-AA26FB04999F}" srcId="{CC664F0F-110A-4DC0-8DCF-05251D88A609}" destId="{0161DA90-A364-4B63-B46C-687B126CE8F8}" srcOrd="0" destOrd="0" parTransId="{0DACE933-21DE-47DD-B02A-24726AA2C48D}" sibTransId="{BCFE3592-E9A4-4745-9480-EC00070FA58D}"/>
    <dgm:cxn modelId="{33801EBD-D8C5-8C4A-B639-353063B5421E}" type="presOf" srcId="{41A18B2A-A5B7-4A72-9719-8996D604F990}" destId="{0C9BA348-E907-F242-B6C6-ECA160C71B12}" srcOrd="0" destOrd="0" presId="urn:microsoft.com/office/officeart/2005/8/layout/list1"/>
    <dgm:cxn modelId="{A05E5DC4-6102-45D7-BB95-4117595DEBAD}" srcId="{B297C571-3B6F-4881-9818-FAE5DDF5F65D}" destId="{54BCF783-F94C-47C3-8DB3-4C0108EC8B46}" srcOrd="1" destOrd="0" parTransId="{1E680ED3-D6B9-47E9-9A03-0406140EA347}" sibTransId="{90CA1E58-C721-42A1-8E6B-A1D7783546F9}"/>
    <dgm:cxn modelId="{C98BF8C4-FDDC-644D-8C96-559867D4884F}" type="presOf" srcId="{CC664F0F-110A-4DC0-8DCF-05251D88A609}" destId="{5C1A688A-0695-5D4C-80D1-1AAA5BAD8E5E}" srcOrd="1" destOrd="0" presId="urn:microsoft.com/office/officeart/2005/8/layout/list1"/>
    <dgm:cxn modelId="{F36606C9-FE33-4803-A758-F97A764BCBBD}" srcId="{B297C571-3B6F-4881-9818-FAE5DDF5F65D}" destId="{F8BCC3B2-C023-4F0F-AC8B-D2C3E4D2A9C7}" srcOrd="0" destOrd="0" parTransId="{C79C68E2-A7AE-4C0D-ABF6-5EACD23FCF64}" sibTransId="{508B2E05-FE20-452B-8FE4-CBAB507D4EF7}"/>
    <dgm:cxn modelId="{B346BDD3-6B23-5343-AE45-60449704F4CE}" type="presOf" srcId="{B297C571-3B6F-4881-9818-FAE5DDF5F65D}" destId="{99E0D2C2-1925-A840-9D79-7E4912C42625}" srcOrd="0" destOrd="0" presId="urn:microsoft.com/office/officeart/2005/8/layout/list1"/>
    <dgm:cxn modelId="{E804C6DB-4A33-5A45-8C06-8504ADD55BC2}" type="presOf" srcId="{89BB3771-B87D-454D-8E6B-A76A96CD80A5}" destId="{77A6687C-1F27-3E47-950F-EB258BF2B32B}" srcOrd="0" destOrd="0" presId="urn:microsoft.com/office/officeart/2005/8/layout/list1"/>
    <dgm:cxn modelId="{EED264E5-56C9-4A94-B8CF-D5EA28A52A2A}" srcId="{A3EAC0B2-1238-4153-A0A9-F14A749EA295}" destId="{C00E5A9D-D817-4D4B-916A-744437418F98}" srcOrd="1" destOrd="0" parTransId="{D4753990-13C6-4101-A9A1-1EB653E0CDC9}" sibTransId="{E521D37B-D100-433B-9888-9ED4FFBDE0BF}"/>
    <dgm:cxn modelId="{5F67CBEA-03D5-3542-A353-A915F530B42F}" type="presOf" srcId="{B02FAFF8-D21A-4B43-85F4-D13E8B59364A}" destId="{60CBD9AA-02F4-9449-A50A-E5090231602E}" srcOrd="0" destOrd="0" presId="urn:microsoft.com/office/officeart/2005/8/layout/list1"/>
    <dgm:cxn modelId="{753056EB-ABCF-A04B-B5D0-728846AA1D5B}" type="presOf" srcId="{51FAFAB7-0CA3-4322-8DDA-71802B957064}" destId="{0C9BA348-E907-F242-B6C6-ECA160C71B12}" srcOrd="0" destOrd="1" presId="urn:microsoft.com/office/officeart/2005/8/layout/list1"/>
    <dgm:cxn modelId="{EF309CEE-B997-4182-979E-78FAC03ED807}" srcId="{0C85C09E-E4DF-4323-B1AE-405B1C93D7A7}" destId="{CC664F0F-110A-4DC0-8DCF-05251D88A609}" srcOrd="2" destOrd="0" parTransId="{F852F36A-68BE-4A00-BEDC-5DC08703FEE6}" sibTransId="{532833C3-8C9D-4707-8B90-6087DF5E113D}"/>
    <dgm:cxn modelId="{F55061FA-44CA-41EF-917E-A5C7C3C87AEF}" srcId="{D6F55C43-FBEC-432C-9382-0E7A3A1CF8DC}" destId="{B02FAFF8-D21A-4B43-85F4-D13E8B59364A}" srcOrd="0" destOrd="0" parTransId="{5F380E4B-55E7-4B6B-956F-0F9E571B354D}" sibTransId="{D3A858E2-A5CB-4E97-A9C3-70BFA9B19EF6}"/>
    <dgm:cxn modelId="{84EA5720-E60B-A146-B238-5D759AE44157}" type="presParOf" srcId="{0AA01EAC-8C26-834B-9DCB-5DCF7A4A9F13}" destId="{9DD15494-32C2-D44D-8133-6B24CE7D840A}" srcOrd="0" destOrd="0" presId="urn:microsoft.com/office/officeart/2005/8/layout/list1"/>
    <dgm:cxn modelId="{96ABF2C9-8CE2-D143-BDDE-9C2DA93D652F}" type="presParOf" srcId="{9DD15494-32C2-D44D-8133-6B24CE7D840A}" destId="{6EA10721-A10B-B14C-B66D-0CDA1010A43B}" srcOrd="0" destOrd="0" presId="urn:microsoft.com/office/officeart/2005/8/layout/list1"/>
    <dgm:cxn modelId="{6048BF66-DE8F-0A48-9B6F-F8C621687791}" type="presParOf" srcId="{9DD15494-32C2-D44D-8133-6B24CE7D840A}" destId="{EC0363A7-9B0E-0547-AADC-27F790AC51CC}" srcOrd="1" destOrd="0" presId="urn:microsoft.com/office/officeart/2005/8/layout/list1"/>
    <dgm:cxn modelId="{04D45552-4566-6441-AD4D-D6D779534AA3}" type="presParOf" srcId="{0AA01EAC-8C26-834B-9DCB-5DCF7A4A9F13}" destId="{D2B0B94B-CC86-934C-BB67-FFA867DFE9F3}" srcOrd="1" destOrd="0" presId="urn:microsoft.com/office/officeart/2005/8/layout/list1"/>
    <dgm:cxn modelId="{2B7E5F5D-9F34-DD4A-8B94-DB8C44AB3227}" type="presParOf" srcId="{0AA01EAC-8C26-834B-9DCB-5DCF7A4A9F13}" destId="{77A6687C-1F27-3E47-950F-EB258BF2B32B}" srcOrd="2" destOrd="0" presId="urn:microsoft.com/office/officeart/2005/8/layout/list1"/>
    <dgm:cxn modelId="{353AD44A-C141-D746-B2B2-74AC5F8266B1}" type="presParOf" srcId="{0AA01EAC-8C26-834B-9DCB-5DCF7A4A9F13}" destId="{BB5E159E-C07B-1B47-91ED-139860D2CE44}" srcOrd="3" destOrd="0" presId="urn:microsoft.com/office/officeart/2005/8/layout/list1"/>
    <dgm:cxn modelId="{1E83B95E-5740-054E-9080-8F1E6409500B}" type="presParOf" srcId="{0AA01EAC-8C26-834B-9DCB-5DCF7A4A9F13}" destId="{91462C5D-E000-A742-A71E-1140CC507E73}" srcOrd="4" destOrd="0" presId="urn:microsoft.com/office/officeart/2005/8/layout/list1"/>
    <dgm:cxn modelId="{CA952A13-4BF4-CE4D-A64A-92B6C8A1FC86}" type="presParOf" srcId="{91462C5D-E000-A742-A71E-1140CC507E73}" destId="{5FE62CFA-E0D7-394A-9217-59D4A8A931D6}" srcOrd="0" destOrd="0" presId="urn:microsoft.com/office/officeart/2005/8/layout/list1"/>
    <dgm:cxn modelId="{5E17E0E0-0862-A143-9CB2-233EA010D48A}" type="presParOf" srcId="{91462C5D-E000-A742-A71E-1140CC507E73}" destId="{57EA6DCA-CAA4-FC41-AECC-5CE60CFE2C55}" srcOrd="1" destOrd="0" presId="urn:microsoft.com/office/officeart/2005/8/layout/list1"/>
    <dgm:cxn modelId="{77CC170B-53B7-8B43-9962-71BAC5E3D184}" type="presParOf" srcId="{0AA01EAC-8C26-834B-9DCB-5DCF7A4A9F13}" destId="{6A644693-9D60-AF48-8D57-AD2BF0886BD0}" srcOrd="5" destOrd="0" presId="urn:microsoft.com/office/officeart/2005/8/layout/list1"/>
    <dgm:cxn modelId="{1845D1D4-B20B-7C4F-82CE-53621230F870}" type="presParOf" srcId="{0AA01EAC-8C26-834B-9DCB-5DCF7A4A9F13}" destId="{890293E5-6D4C-3444-AA02-F24876F642AE}" srcOrd="6" destOrd="0" presId="urn:microsoft.com/office/officeart/2005/8/layout/list1"/>
    <dgm:cxn modelId="{D1AA2F33-8342-1D4E-8004-D2FAE071908B}" type="presParOf" srcId="{0AA01EAC-8C26-834B-9DCB-5DCF7A4A9F13}" destId="{DA658EC4-F8FF-B845-B1F6-D65A603FC19E}" srcOrd="7" destOrd="0" presId="urn:microsoft.com/office/officeart/2005/8/layout/list1"/>
    <dgm:cxn modelId="{AC5A2371-AC3B-7D44-91CB-405AEA08A396}" type="presParOf" srcId="{0AA01EAC-8C26-834B-9DCB-5DCF7A4A9F13}" destId="{86D929A4-E751-334E-8ED5-248FBE05BCDA}" srcOrd="8" destOrd="0" presId="urn:microsoft.com/office/officeart/2005/8/layout/list1"/>
    <dgm:cxn modelId="{AD0D4802-9C8A-7948-BA5F-BA0937E4B1E1}" type="presParOf" srcId="{86D929A4-E751-334E-8ED5-248FBE05BCDA}" destId="{0A8637A5-E810-6B49-82E0-10D7D1866C9E}" srcOrd="0" destOrd="0" presId="urn:microsoft.com/office/officeart/2005/8/layout/list1"/>
    <dgm:cxn modelId="{F6C4ED7D-15DA-484E-9B9B-B0E9CDF4EBA7}" type="presParOf" srcId="{86D929A4-E751-334E-8ED5-248FBE05BCDA}" destId="{5C1A688A-0695-5D4C-80D1-1AAA5BAD8E5E}" srcOrd="1" destOrd="0" presId="urn:microsoft.com/office/officeart/2005/8/layout/list1"/>
    <dgm:cxn modelId="{8E4B36A3-ACFF-2347-9403-8123DEF7AED6}" type="presParOf" srcId="{0AA01EAC-8C26-834B-9DCB-5DCF7A4A9F13}" destId="{0D2C1720-30BB-8D46-AC08-4F680F1789AD}" srcOrd="9" destOrd="0" presId="urn:microsoft.com/office/officeart/2005/8/layout/list1"/>
    <dgm:cxn modelId="{88A1B74A-CD59-5845-8375-0984E79FAD17}" type="presParOf" srcId="{0AA01EAC-8C26-834B-9DCB-5DCF7A4A9F13}" destId="{C14126E9-9AE6-8F43-AED8-136A7E4474C3}" srcOrd="10" destOrd="0" presId="urn:microsoft.com/office/officeart/2005/8/layout/list1"/>
    <dgm:cxn modelId="{E5B638A9-5932-D048-8A7C-5150F23E7525}" type="presParOf" srcId="{0AA01EAC-8C26-834B-9DCB-5DCF7A4A9F13}" destId="{EE84AD56-B0B5-9D41-83F6-D05E74E18E14}" srcOrd="11" destOrd="0" presId="urn:microsoft.com/office/officeart/2005/8/layout/list1"/>
    <dgm:cxn modelId="{8D95B065-3E05-E54B-8A48-31E306407C2E}" type="presParOf" srcId="{0AA01EAC-8C26-834B-9DCB-5DCF7A4A9F13}" destId="{6C5E574D-BB2B-FC46-826C-29DE4EEAC6A9}" srcOrd="12" destOrd="0" presId="urn:microsoft.com/office/officeart/2005/8/layout/list1"/>
    <dgm:cxn modelId="{A6D66F7A-7674-E94E-8552-53B1267D7508}" type="presParOf" srcId="{6C5E574D-BB2B-FC46-826C-29DE4EEAC6A9}" destId="{99E0D2C2-1925-A840-9D79-7E4912C42625}" srcOrd="0" destOrd="0" presId="urn:microsoft.com/office/officeart/2005/8/layout/list1"/>
    <dgm:cxn modelId="{6814FE10-1FED-D043-AEDE-EC010908ECA4}" type="presParOf" srcId="{6C5E574D-BB2B-FC46-826C-29DE4EEAC6A9}" destId="{DFDBC27B-6B15-3D48-98DA-32CC34409D2E}" srcOrd="1" destOrd="0" presId="urn:microsoft.com/office/officeart/2005/8/layout/list1"/>
    <dgm:cxn modelId="{915C7767-B016-A245-89AE-71A63D80233E}" type="presParOf" srcId="{0AA01EAC-8C26-834B-9DCB-5DCF7A4A9F13}" destId="{F21EDF46-D718-B849-8826-55EB42E2B173}" srcOrd="13" destOrd="0" presId="urn:microsoft.com/office/officeart/2005/8/layout/list1"/>
    <dgm:cxn modelId="{6A413B41-F7A0-D24D-9029-5406ACD62A29}" type="presParOf" srcId="{0AA01EAC-8C26-834B-9DCB-5DCF7A4A9F13}" destId="{E3A1CAC1-F2F9-F347-B9BC-359C4622A9D2}" srcOrd="14" destOrd="0" presId="urn:microsoft.com/office/officeart/2005/8/layout/list1"/>
    <dgm:cxn modelId="{A82C26CE-1BA7-5C45-9C93-8B5B0561B4A8}" type="presParOf" srcId="{0AA01EAC-8C26-834B-9DCB-5DCF7A4A9F13}" destId="{63E8332D-3227-DD46-8260-2C5E5201767A}" srcOrd="15" destOrd="0" presId="urn:microsoft.com/office/officeart/2005/8/layout/list1"/>
    <dgm:cxn modelId="{FFCB2584-1D94-5145-B6D8-0794C31CAE7F}" type="presParOf" srcId="{0AA01EAC-8C26-834B-9DCB-5DCF7A4A9F13}" destId="{9DFF2B08-C974-AB48-B407-92B714CBCAFD}" srcOrd="16" destOrd="0" presId="urn:microsoft.com/office/officeart/2005/8/layout/list1"/>
    <dgm:cxn modelId="{4DDA5A43-B210-CB44-94CB-5151868928E6}" type="presParOf" srcId="{9DFF2B08-C974-AB48-B407-92B714CBCAFD}" destId="{5868E5AB-187D-9842-A070-B31D743EA4D5}" srcOrd="0" destOrd="0" presId="urn:microsoft.com/office/officeart/2005/8/layout/list1"/>
    <dgm:cxn modelId="{A80E6AD4-F5CA-D34A-A11E-525DE1A85969}" type="presParOf" srcId="{9DFF2B08-C974-AB48-B407-92B714CBCAFD}" destId="{080DB82F-32B3-8845-9BDD-08F34AC217BB}" srcOrd="1" destOrd="0" presId="urn:microsoft.com/office/officeart/2005/8/layout/list1"/>
    <dgm:cxn modelId="{9BC17DF5-11C3-F147-977A-E10424273B40}" type="presParOf" srcId="{0AA01EAC-8C26-834B-9DCB-5DCF7A4A9F13}" destId="{382DA4DC-5A20-BD42-8CD4-58A52826CCC1}" srcOrd="17" destOrd="0" presId="urn:microsoft.com/office/officeart/2005/8/layout/list1"/>
    <dgm:cxn modelId="{0931128E-5F50-3449-AC3D-DCAFBBA8267A}" type="presParOf" srcId="{0AA01EAC-8C26-834B-9DCB-5DCF7A4A9F13}" destId="{60CBD9AA-02F4-9449-A50A-E5090231602E}" srcOrd="18" destOrd="0" presId="urn:microsoft.com/office/officeart/2005/8/layout/list1"/>
    <dgm:cxn modelId="{79034D13-7448-2842-8342-DE029006ED5C}" type="presParOf" srcId="{0AA01EAC-8C26-834B-9DCB-5DCF7A4A9F13}" destId="{D6357D92-184F-FB4F-B769-FDADAC38C1D1}" srcOrd="19" destOrd="0" presId="urn:microsoft.com/office/officeart/2005/8/layout/list1"/>
    <dgm:cxn modelId="{1E4B550E-EB62-724E-8B80-77BF37214445}" type="presParOf" srcId="{0AA01EAC-8C26-834B-9DCB-5DCF7A4A9F13}" destId="{E73AEB25-A417-3A42-9FAD-3FDFBA402712}" srcOrd="20" destOrd="0" presId="urn:microsoft.com/office/officeart/2005/8/layout/list1"/>
    <dgm:cxn modelId="{8D4003CF-94B4-9B42-B73B-14ABFB9A1B7A}" type="presParOf" srcId="{E73AEB25-A417-3A42-9FAD-3FDFBA402712}" destId="{8ED0611F-E020-FC48-ABE9-EABD79CFE6D3}" srcOrd="0" destOrd="0" presId="urn:microsoft.com/office/officeart/2005/8/layout/list1"/>
    <dgm:cxn modelId="{FA8B2562-BDC0-894C-B31D-EAE4A1C68C24}" type="presParOf" srcId="{E73AEB25-A417-3A42-9FAD-3FDFBA402712}" destId="{13737076-ED8B-0243-A792-1E29D19D2847}" srcOrd="1" destOrd="0" presId="urn:microsoft.com/office/officeart/2005/8/layout/list1"/>
    <dgm:cxn modelId="{2B619736-B7A6-2F47-AC8F-B4FFB546BF91}" type="presParOf" srcId="{0AA01EAC-8C26-834B-9DCB-5DCF7A4A9F13}" destId="{0FA29EC5-B469-244D-8BF2-35D712AF4514}" srcOrd="21" destOrd="0" presId="urn:microsoft.com/office/officeart/2005/8/layout/list1"/>
    <dgm:cxn modelId="{4A960EE7-AA64-0D47-AE12-9BDF6C6FC982}" type="presParOf" srcId="{0AA01EAC-8C26-834B-9DCB-5DCF7A4A9F13}" destId="{0C9BA348-E907-F242-B6C6-ECA160C71B1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6687C-1F27-3E47-950F-EB258BF2B32B}">
      <dsp:nvSpPr>
        <dsp:cNvPr id="0" name=""/>
        <dsp:cNvSpPr/>
      </dsp:nvSpPr>
      <dsp:spPr>
        <a:xfrm>
          <a:off x="0" y="248140"/>
          <a:ext cx="7858125" cy="4535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878" tIns="166624" rIns="609878" bIns="56896" numCol="1" spcCol="1270" anchor="t" anchorCtr="0">
          <a:noAutofit/>
        </a:bodyPr>
        <a:lstStyle/>
        <a:p>
          <a:pPr marL="57150" lvl="1" indent="-57150" algn="l" defTabSz="355600">
            <a:lnSpc>
              <a:spcPct val="90000"/>
            </a:lnSpc>
            <a:spcBef>
              <a:spcPct val="0"/>
            </a:spcBef>
            <a:spcAft>
              <a:spcPct val="15000"/>
            </a:spcAft>
            <a:buChar char="•"/>
          </a:pPr>
          <a:r>
            <a:rPr lang="fi-FI" sz="800" kern="1200" noProof="0" dirty="0"/>
            <a:t>Uudet kuidut: selluloosapohjaiset (Spinnova, IFC), biopohjaiset ja kiertokuidut.</a:t>
          </a:r>
        </a:p>
        <a:p>
          <a:pPr marL="57150" lvl="1" indent="-57150" algn="l" defTabSz="355600">
            <a:lnSpc>
              <a:spcPct val="90000"/>
            </a:lnSpc>
            <a:spcBef>
              <a:spcPct val="0"/>
            </a:spcBef>
            <a:spcAft>
              <a:spcPct val="15000"/>
            </a:spcAft>
            <a:buChar char="•"/>
          </a:pPr>
          <a:r>
            <a:rPr lang="fi-FI" sz="800" kern="1200" noProof="0" dirty="0"/>
            <a:t>Tekniset ja älykkäät materiaalit (lämpöä säätelevät, sensoriteknologia).</a:t>
          </a:r>
        </a:p>
      </dsp:txBody>
      <dsp:txXfrm>
        <a:off x="0" y="248140"/>
        <a:ext cx="7858125" cy="453599"/>
      </dsp:txXfrm>
    </dsp:sp>
    <dsp:sp modelId="{EC0363A7-9B0E-0547-AADC-27F790AC51CC}">
      <dsp:nvSpPr>
        <dsp:cNvPr id="0" name=""/>
        <dsp:cNvSpPr/>
      </dsp:nvSpPr>
      <dsp:spPr>
        <a:xfrm>
          <a:off x="392906" y="130060"/>
          <a:ext cx="5500687" cy="236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7913" tIns="0" rIns="207913" bIns="0" numCol="1" spcCol="1270" anchor="ctr" anchorCtr="0">
          <a:noAutofit/>
        </a:bodyPr>
        <a:lstStyle/>
        <a:p>
          <a:pPr marL="0" lvl="0" indent="0" algn="l" defTabSz="355600">
            <a:lnSpc>
              <a:spcPct val="90000"/>
            </a:lnSpc>
            <a:spcBef>
              <a:spcPct val="0"/>
            </a:spcBef>
            <a:spcAft>
              <a:spcPct val="35000"/>
            </a:spcAft>
            <a:buNone/>
          </a:pPr>
          <a:r>
            <a:rPr lang="fi-FI" sz="800" b="1" kern="1200" noProof="0" dirty="0"/>
            <a:t>Kuituinnovaatio ja materiaalikehitys</a:t>
          </a:r>
          <a:endParaRPr lang="fi-FI" sz="800" kern="1200" noProof="0" dirty="0"/>
        </a:p>
      </dsp:txBody>
      <dsp:txXfrm>
        <a:off x="404434" y="141588"/>
        <a:ext cx="5477631" cy="213104"/>
      </dsp:txXfrm>
    </dsp:sp>
    <dsp:sp modelId="{890293E5-6D4C-3444-AA02-F24876F642AE}">
      <dsp:nvSpPr>
        <dsp:cNvPr id="0" name=""/>
        <dsp:cNvSpPr/>
      </dsp:nvSpPr>
      <dsp:spPr>
        <a:xfrm>
          <a:off x="0" y="863020"/>
          <a:ext cx="7858125" cy="3338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878" tIns="166624" rIns="609878" bIns="56896" numCol="1" spcCol="1270" anchor="t" anchorCtr="0">
          <a:noAutofit/>
        </a:bodyPr>
        <a:lstStyle/>
        <a:p>
          <a:pPr marL="57150" lvl="1" indent="-57150" algn="l" defTabSz="355600">
            <a:lnSpc>
              <a:spcPct val="90000"/>
            </a:lnSpc>
            <a:spcBef>
              <a:spcPct val="0"/>
            </a:spcBef>
            <a:spcAft>
              <a:spcPct val="15000"/>
            </a:spcAft>
            <a:buChar char="•"/>
          </a:pPr>
          <a:r>
            <a:rPr lang="fi-FI" sz="800" kern="1200" noProof="0" dirty="0"/>
            <a:t>Suomessa rajallista, mutta kasvavaa erityisesti kiertotalouteen ja uusiin kuituihin liittyen.</a:t>
          </a:r>
        </a:p>
      </dsp:txBody>
      <dsp:txXfrm>
        <a:off x="0" y="863020"/>
        <a:ext cx="7858125" cy="333899"/>
      </dsp:txXfrm>
    </dsp:sp>
    <dsp:sp modelId="{57EA6DCA-CAA4-FC41-AECC-5CE60CFE2C55}">
      <dsp:nvSpPr>
        <dsp:cNvPr id="0" name=""/>
        <dsp:cNvSpPr/>
      </dsp:nvSpPr>
      <dsp:spPr>
        <a:xfrm>
          <a:off x="392906" y="744940"/>
          <a:ext cx="5500687" cy="236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7913" tIns="0" rIns="207913" bIns="0" numCol="1" spcCol="1270" anchor="ctr" anchorCtr="0">
          <a:noAutofit/>
        </a:bodyPr>
        <a:lstStyle/>
        <a:p>
          <a:pPr marL="0" lvl="0" indent="0" algn="l" defTabSz="355600">
            <a:lnSpc>
              <a:spcPct val="90000"/>
            </a:lnSpc>
            <a:spcBef>
              <a:spcPct val="0"/>
            </a:spcBef>
            <a:spcAft>
              <a:spcPct val="35000"/>
            </a:spcAft>
            <a:buNone/>
          </a:pPr>
          <a:r>
            <a:rPr lang="fi-FI" sz="800" b="1" kern="1200" noProof="0" dirty="0"/>
            <a:t>Lankojen ja kankaiden valmistus</a:t>
          </a:r>
          <a:endParaRPr lang="fi-FI" sz="800" kern="1200" noProof="0" dirty="0"/>
        </a:p>
      </dsp:txBody>
      <dsp:txXfrm>
        <a:off x="404434" y="756468"/>
        <a:ext cx="5477631" cy="213104"/>
      </dsp:txXfrm>
    </dsp:sp>
    <dsp:sp modelId="{C14126E9-9AE6-8F43-AED8-136A7E4474C3}">
      <dsp:nvSpPr>
        <dsp:cNvPr id="0" name=""/>
        <dsp:cNvSpPr/>
      </dsp:nvSpPr>
      <dsp:spPr>
        <a:xfrm>
          <a:off x="0" y="1358200"/>
          <a:ext cx="7858125" cy="3338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878" tIns="166624" rIns="609878" bIns="56896" numCol="1" spcCol="1270" anchor="t" anchorCtr="0">
          <a:noAutofit/>
        </a:bodyPr>
        <a:lstStyle/>
        <a:p>
          <a:pPr marL="57150" lvl="1" indent="-57150" algn="l" defTabSz="355600">
            <a:lnSpc>
              <a:spcPct val="90000"/>
            </a:lnSpc>
            <a:spcBef>
              <a:spcPct val="0"/>
            </a:spcBef>
            <a:spcAft>
              <a:spcPct val="15000"/>
            </a:spcAft>
            <a:buChar char="•"/>
          </a:pPr>
          <a:r>
            <a:rPr lang="fi-FI" sz="800" kern="1200" noProof="0" dirty="0"/>
            <a:t>Vahva osaamisalue: vaatesuunnittelu, teollinen muotoilu, tekstiilisuunnittelu, digitaalinen muotoilu.</a:t>
          </a:r>
        </a:p>
      </dsp:txBody>
      <dsp:txXfrm>
        <a:off x="0" y="1358200"/>
        <a:ext cx="7858125" cy="333899"/>
      </dsp:txXfrm>
    </dsp:sp>
    <dsp:sp modelId="{5C1A688A-0695-5D4C-80D1-1AAA5BAD8E5E}">
      <dsp:nvSpPr>
        <dsp:cNvPr id="0" name=""/>
        <dsp:cNvSpPr/>
      </dsp:nvSpPr>
      <dsp:spPr>
        <a:xfrm>
          <a:off x="392906" y="1240120"/>
          <a:ext cx="5500687" cy="236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7913" tIns="0" rIns="207913" bIns="0" numCol="1" spcCol="1270" anchor="ctr" anchorCtr="0">
          <a:noAutofit/>
        </a:bodyPr>
        <a:lstStyle/>
        <a:p>
          <a:pPr marL="0" lvl="0" indent="0" algn="l" defTabSz="355600">
            <a:lnSpc>
              <a:spcPct val="90000"/>
            </a:lnSpc>
            <a:spcBef>
              <a:spcPct val="0"/>
            </a:spcBef>
            <a:spcAft>
              <a:spcPct val="35000"/>
            </a:spcAft>
            <a:buNone/>
          </a:pPr>
          <a:r>
            <a:rPr lang="fi-FI" sz="800" b="1" kern="1200" noProof="0" dirty="0"/>
            <a:t>Suunnittelu ja muotoilu</a:t>
          </a:r>
          <a:endParaRPr lang="fi-FI" sz="800" kern="1200" noProof="0" dirty="0"/>
        </a:p>
      </dsp:txBody>
      <dsp:txXfrm>
        <a:off x="404434" y="1251648"/>
        <a:ext cx="5477631" cy="213104"/>
      </dsp:txXfrm>
    </dsp:sp>
    <dsp:sp modelId="{E3A1CAC1-F2F9-F347-B9BC-359C4622A9D2}">
      <dsp:nvSpPr>
        <dsp:cNvPr id="0" name=""/>
        <dsp:cNvSpPr/>
      </dsp:nvSpPr>
      <dsp:spPr>
        <a:xfrm>
          <a:off x="0" y="1853380"/>
          <a:ext cx="7858125" cy="4535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878" tIns="166624" rIns="609878" bIns="56896" numCol="1" spcCol="1270" anchor="t" anchorCtr="0">
          <a:noAutofit/>
        </a:bodyPr>
        <a:lstStyle/>
        <a:p>
          <a:pPr marL="57150" lvl="1" indent="-57150" algn="l" defTabSz="355600">
            <a:lnSpc>
              <a:spcPct val="90000"/>
            </a:lnSpc>
            <a:spcBef>
              <a:spcPct val="0"/>
            </a:spcBef>
            <a:spcAft>
              <a:spcPct val="15000"/>
            </a:spcAft>
            <a:buChar char="•"/>
          </a:pPr>
          <a:r>
            <a:rPr lang="fi-FI" sz="800" kern="1200" noProof="0" dirty="0"/>
            <a:t>Kotimaassa painottuu pieniin sarjoihin, laatuun ja erikoistumiseen.</a:t>
          </a:r>
        </a:p>
        <a:p>
          <a:pPr marL="57150" lvl="1" indent="-57150" algn="l" defTabSz="355600">
            <a:lnSpc>
              <a:spcPct val="90000"/>
            </a:lnSpc>
            <a:spcBef>
              <a:spcPct val="0"/>
            </a:spcBef>
            <a:spcAft>
              <a:spcPct val="15000"/>
            </a:spcAft>
            <a:buChar char="•"/>
          </a:pPr>
          <a:r>
            <a:rPr lang="fi-FI" sz="800" kern="1200" noProof="0" dirty="0"/>
            <a:t>Suuri osa tuotannosta ulkomailla, mutta suomalainen brändi- ja muotoiluosaaminen ohjaa arvoketjua.</a:t>
          </a:r>
        </a:p>
      </dsp:txBody>
      <dsp:txXfrm>
        <a:off x="0" y="1853380"/>
        <a:ext cx="7858125" cy="453599"/>
      </dsp:txXfrm>
    </dsp:sp>
    <dsp:sp modelId="{DFDBC27B-6B15-3D48-98DA-32CC34409D2E}">
      <dsp:nvSpPr>
        <dsp:cNvPr id="0" name=""/>
        <dsp:cNvSpPr/>
      </dsp:nvSpPr>
      <dsp:spPr>
        <a:xfrm>
          <a:off x="392906" y="1735300"/>
          <a:ext cx="5500687" cy="236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7913" tIns="0" rIns="207913" bIns="0" numCol="1" spcCol="1270" anchor="ctr" anchorCtr="0">
          <a:noAutofit/>
        </a:bodyPr>
        <a:lstStyle/>
        <a:p>
          <a:pPr marL="0" lvl="0" indent="0" algn="l" defTabSz="355600">
            <a:lnSpc>
              <a:spcPct val="90000"/>
            </a:lnSpc>
            <a:spcBef>
              <a:spcPct val="0"/>
            </a:spcBef>
            <a:spcAft>
              <a:spcPct val="35000"/>
            </a:spcAft>
            <a:buNone/>
          </a:pPr>
          <a:r>
            <a:rPr lang="fi-FI" sz="800" b="1" kern="1200" noProof="0" dirty="0"/>
            <a:t>Tekstiili- ja vaatetustuotteiden valmistus</a:t>
          </a:r>
          <a:endParaRPr lang="fi-FI" sz="800" kern="1200" noProof="0" dirty="0"/>
        </a:p>
      </dsp:txBody>
      <dsp:txXfrm>
        <a:off x="404434" y="1746828"/>
        <a:ext cx="5477631" cy="213104"/>
      </dsp:txXfrm>
    </dsp:sp>
    <dsp:sp modelId="{60CBD9AA-02F4-9449-A50A-E5090231602E}">
      <dsp:nvSpPr>
        <dsp:cNvPr id="0" name=""/>
        <dsp:cNvSpPr/>
      </dsp:nvSpPr>
      <dsp:spPr>
        <a:xfrm>
          <a:off x="0" y="2468260"/>
          <a:ext cx="7858125" cy="5795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878" tIns="166624" rIns="609878" bIns="56896" numCol="1" spcCol="1270" anchor="t" anchorCtr="0">
          <a:noAutofit/>
        </a:bodyPr>
        <a:lstStyle/>
        <a:p>
          <a:pPr marL="57150" lvl="1" indent="-57150" algn="l" defTabSz="355600">
            <a:lnSpc>
              <a:spcPct val="90000"/>
            </a:lnSpc>
            <a:spcBef>
              <a:spcPct val="0"/>
            </a:spcBef>
            <a:spcAft>
              <a:spcPct val="15000"/>
            </a:spcAft>
            <a:buChar char="•"/>
          </a:pPr>
          <a:r>
            <a:rPr lang="fi-FI" sz="800" kern="1200" noProof="0" dirty="0"/>
            <a:t>Brändit ja design-talot keskeisiä.</a:t>
          </a:r>
        </a:p>
        <a:p>
          <a:pPr marL="57150" lvl="1" indent="-57150" algn="l" defTabSz="355600">
            <a:lnSpc>
              <a:spcPct val="90000"/>
            </a:lnSpc>
            <a:spcBef>
              <a:spcPct val="0"/>
            </a:spcBef>
            <a:spcAft>
              <a:spcPct val="15000"/>
            </a:spcAft>
            <a:buChar char="•"/>
          </a:pPr>
          <a:r>
            <a:rPr lang="fi-FI" sz="800" kern="1200" noProof="0" dirty="0"/>
            <a:t>Myös digitaaliset palvelut, verkkokaupat ja mallinnusratkaisut.</a:t>
          </a:r>
        </a:p>
        <a:p>
          <a:pPr marL="57150" lvl="1" indent="-57150" algn="l" defTabSz="355600">
            <a:lnSpc>
              <a:spcPct val="90000"/>
            </a:lnSpc>
            <a:spcBef>
              <a:spcPct val="0"/>
            </a:spcBef>
            <a:spcAft>
              <a:spcPct val="15000"/>
            </a:spcAft>
            <a:buChar char="•"/>
          </a:pPr>
          <a:r>
            <a:rPr lang="fi-FI" sz="800" kern="1200" noProof="0" dirty="0"/>
            <a:t>Vuokraus, huolto, kierrätys yms. palvelut</a:t>
          </a:r>
        </a:p>
      </dsp:txBody>
      <dsp:txXfrm>
        <a:off x="0" y="2468260"/>
        <a:ext cx="7858125" cy="579599"/>
      </dsp:txXfrm>
    </dsp:sp>
    <dsp:sp modelId="{080DB82F-32B3-8845-9BDD-08F34AC217BB}">
      <dsp:nvSpPr>
        <dsp:cNvPr id="0" name=""/>
        <dsp:cNvSpPr/>
      </dsp:nvSpPr>
      <dsp:spPr>
        <a:xfrm>
          <a:off x="392906" y="2350180"/>
          <a:ext cx="5500687" cy="236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7913" tIns="0" rIns="207913" bIns="0" numCol="1" spcCol="1270" anchor="ctr" anchorCtr="0">
          <a:noAutofit/>
        </a:bodyPr>
        <a:lstStyle/>
        <a:p>
          <a:pPr marL="0" lvl="0" indent="0" algn="l" defTabSz="355600">
            <a:lnSpc>
              <a:spcPct val="90000"/>
            </a:lnSpc>
            <a:spcBef>
              <a:spcPct val="0"/>
            </a:spcBef>
            <a:spcAft>
              <a:spcPct val="35000"/>
            </a:spcAft>
            <a:buNone/>
          </a:pPr>
          <a:r>
            <a:rPr lang="fi-FI" sz="800" b="1" kern="1200" noProof="0" dirty="0"/>
            <a:t>Brändit, vähittäiskauppa ja palvelut</a:t>
          </a:r>
          <a:endParaRPr lang="fi-FI" sz="800" kern="1200" noProof="0" dirty="0"/>
        </a:p>
      </dsp:txBody>
      <dsp:txXfrm>
        <a:off x="404434" y="2361708"/>
        <a:ext cx="5477631" cy="213104"/>
      </dsp:txXfrm>
    </dsp:sp>
    <dsp:sp modelId="{0C9BA348-E907-F242-B6C6-ECA160C71B12}">
      <dsp:nvSpPr>
        <dsp:cNvPr id="0" name=""/>
        <dsp:cNvSpPr/>
      </dsp:nvSpPr>
      <dsp:spPr>
        <a:xfrm>
          <a:off x="0" y="3209140"/>
          <a:ext cx="7858125" cy="4535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878" tIns="166624" rIns="609878" bIns="56896" numCol="1" spcCol="1270" anchor="t" anchorCtr="0">
          <a:noAutofit/>
        </a:bodyPr>
        <a:lstStyle/>
        <a:p>
          <a:pPr marL="57150" lvl="1" indent="-57150" algn="l" defTabSz="355600">
            <a:lnSpc>
              <a:spcPct val="90000"/>
            </a:lnSpc>
            <a:spcBef>
              <a:spcPct val="0"/>
            </a:spcBef>
            <a:spcAft>
              <a:spcPct val="15000"/>
            </a:spcAft>
            <a:buChar char="•"/>
          </a:pPr>
          <a:r>
            <a:rPr lang="fi-FI" sz="800" kern="1200" noProof="0" dirty="0"/>
            <a:t>Tekstiilikierrätysvelvoitteet (2023 →).</a:t>
          </a:r>
        </a:p>
        <a:p>
          <a:pPr marL="57150" lvl="1" indent="-57150" algn="l" defTabSz="355600">
            <a:lnSpc>
              <a:spcPct val="90000"/>
            </a:lnSpc>
            <a:spcBef>
              <a:spcPct val="0"/>
            </a:spcBef>
            <a:spcAft>
              <a:spcPct val="15000"/>
            </a:spcAft>
            <a:buChar char="•"/>
          </a:pPr>
          <a:r>
            <a:rPr lang="fi-FI" sz="800" kern="1200" noProof="0" dirty="0" err="1"/>
            <a:t>Re:Sell</a:t>
          </a:r>
          <a:r>
            <a:rPr lang="fi-FI" sz="800" kern="1200" noProof="0" dirty="0"/>
            <a:t>, </a:t>
          </a:r>
          <a:r>
            <a:rPr lang="fi-FI" sz="800" kern="1200" noProof="0" dirty="0" err="1"/>
            <a:t>Rester</a:t>
          </a:r>
          <a:r>
            <a:rPr lang="fi-FI" sz="800" kern="1200" noProof="0" dirty="0"/>
            <a:t> ja muut kiertotalouspalvelut toiminnassa.</a:t>
          </a:r>
        </a:p>
      </dsp:txBody>
      <dsp:txXfrm>
        <a:off x="0" y="3209140"/>
        <a:ext cx="7858125" cy="453599"/>
      </dsp:txXfrm>
    </dsp:sp>
    <dsp:sp modelId="{13737076-ED8B-0243-A792-1E29D19D2847}">
      <dsp:nvSpPr>
        <dsp:cNvPr id="0" name=""/>
        <dsp:cNvSpPr/>
      </dsp:nvSpPr>
      <dsp:spPr>
        <a:xfrm>
          <a:off x="392906" y="3091060"/>
          <a:ext cx="5500687" cy="236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7913" tIns="0" rIns="207913" bIns="0" numCol="1" spcCol="1270" anchor="ctr" anchorCtr="0">
          <a:noAutofit/>
        </a:bodyPr>
        <a:lstStyle/>
        <a:p>
          <a:pPr marL="0" lvl="0" indent="0" algn="l" defTabSz="355600">
            <a:lnSpc>
              <a:spcPct val="90000"/>
            </a:lnSpc>
            <a:spcBef>
              <a:spcPct val="0"/>
            </a:spcBef>
            <a:spcAft>
              <a:spcPct val="35000"/>
            </a:spcAft>
            <a:buNone/>
          </a:pPr>
          <a:r>
            <a:rPr lang="fi-FI" sz="800" b="1" kern="1200" noProof="0" dirty="0"/>
            <a:t>Kiertotalous ja uusiokäyttö</a:t>
          </a:r>
          <a:endParaRPr lang="fi-FI" sz="800" kern="1200" noProof="0" dirty="0"/>
        </a:p>
      </dsp:txBody>
      <dsp:txXfrm>
        <a:off x="404434" y="3102588"/>
        <a:ext cx="5477631"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85B22-8233-404D-9697-7D6743DFCA9D}" type="datetimeFigureOut">
              <a:rPr lang="en-US" smtClean="0"/>
              <a:t>3/20/26</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F7ADD-47FF-49E9-9C53-E0A8EB08E8BF}" type="slidenum">
              <a:rPr lang="en-US" smtClean="0"/>
              <a:t>‹#›</a:t>
            </a:fld>
            <a:endParaRPr lang="en-US"/>
          </a:p>
        </p:txBody>
      </p:sp>
    </p:spTree>
    <p:extLst>
      <p:ext uri="{BB962C8B-B14F-4D97-AF65-F5344CB8AC3E}">
        <p14:creationId xmlns:p14="http://schemas.microsoft.com/office/powerpoint/2010/main" val="40558798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F7ADD-47FF-49E9-9C53-E0A8EB08E8BF}" type="slidenum">
              <a:rPr lang="en-US" smtClean="0"/>
              <a:t>12</a:t>
            </a:fld>
            <a:endParaRPr lang="en-US"/>
          </a:p>
        </p:txBody>
      </p:sp>
    </p:spTree>
    <p:extLst>
      <p:ext uri="{BB962C8B-B14F-4D97-AF65-F5344CB8AC3E}">
        <p14:creationId xmlns:p14="http://schemas.microsoft.com/office/powerpoint/2010/main" val="198074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F7ADD-47FF-49E9-9C53-E0A8EB08E8BF}" type="slidenum">
              <a:rPr lang="en-US" smtClean="0"/>
              <a:t>15</a:t>
            </a:fld>
            <a:endParaRPr lang="en-US"/>
          </a:p>
        </p:txBody>
      </p:sp>
    </p:spTree>
    <p:extLst>
      <p:ext uri="{BB962C8B-B14F-4D97-AF65-F5344CB8AC3E}">
        <p14:creationId xmlns:p14="http://schemas.microsoft.com/office/powerpoint/2010/main" val="424653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F7ADD-47FF-49E9-9C53-E0A8EB08E8BF}" type="slidenum">
              <a:rPr lang="en-US" smtClean="0"/>
              <a:t>29</a:t>
            </a:fld>
            <a:endParaRPr lang="en-US"/>
          </a:p>
        </p:txBody>
      </p:sp>
    </p:spTree>
    <p:extLst>
      <p:ext uri="{BB962C8B-B14F-4D97-AF65-F5344CB8AC3E}">
        <p14:creationId xmlns:p14="http://schemas.microsoft.com/office/powerpoint/2010/main" val="213295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DDBD6-4B91-3674-6867-30836EC20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B8B65-4D74-8D1D-A3FD-EF8B0C2E00C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ED5111F-E2E6-8715-F63E-D5B98D3D84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155778-E0E9-A4ED-86AE-8F9F433503AE}"/>
              </a:ext>
            </a:extLst>
          </p:cNvPr>
          <p:cNvSpPr>
            <a:spLocks noGrp="1"/>
          </p:cNvSpPr>
          <p:nvPr>
            <p:ph type="sldNum" sz="quarter" idx="5"/>
          </p:nvPr>
        </p:nvSpPr>
        <p:spPr/>
        <p:txBody>
          <a:bodyPr/>
          <a:lstStyle/>
          <a:p>
            <a:fld id="{189F7ADD-47FF-49E9-9C53-E0A8EB08E8BF}" type="slidenum">
              <a:rPr lang="en-US" smtClean="0"/>
              <a:t>30</a:t>
            </a:fld>
            <a:endParaRPr lang="en-US"/>
          </a:p>
        </p:txBody>
      </p:sp>
    </p:spTree>
    <p:extLst>
      <p:ext uri="{BB962C8B-B14F-4D97-AF65-F5344CB8AC3E}">
        <p14:creationId xmlns:p14="http://schemas.microsoft.com/office/powerpoint/2010/main" val="277312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F7ADD-47FF-49E9-9C53-E0A8EB08E8BF}" type="slidenum">
              <a:rPr lang="en-US" smtClean="0"/>
              <a:t>31</a:t>
            </a:fld>
            <a:endParaRPr lang="en-US"/>
          </a:p>
        </p:txBody>
      </p:sp>
    </p:spTree>
    <p:extLst>
      <p:ext uri="{BB962C8B-B14F-4D97-AF65-F5344CB8AC3E}">
        <p14:creationId xmlns:p14="http://schemas.microsoft.com/office/powerpoint/2010/main" val="71605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AutoShape 3">
            <a:extLst>
              <a:ext uri="{FF2B5EF4-FFF2-40B4-BE49-F238E27FC236}">
                <a16:creationId xmlns:a16="http://schemas.microsoft.com/office/drawing/2014/main" id="{542DE58A-AE23-4118-9916-F67C46D31601}"/>
              </a:ext>
            </a:extLst>
          </p:cNvPr>
          <p:cNvSpPr>
            <a:spLocks noChangeAspect="1" noChangeArrowheads="1" noTextEdit="1"/>
          </p:cNvSpPr>
          <p:nvPr userDrawn="1"/>
        </p:nvSpPr>
        <p:spPr bwMode="auto">
          <a:xfrm>
            <a:off x="135731" y="139701"/>
            <a:ext cx="8863806" cy="4865686"/>
          </a:xfrm>
          <a:custGeom>
            <a:avLst/>
            <a:gdLst>
              <a:gd name="connsiteX0" fmla="*/ 0 w 8863806"/>
              <a:gd name="connsiteY0" fmla="*/ 0 h 4865686"/>
              <a:gd name="connsiteX1" fmla="*/ 8863806 w 8863806"/>
              <a:gd name="connsiteY1" fmla="*/ 0 h 4865686"/>
              <a:gd name="connsiteX2" fmla="*/ 8863806 w 8863806"/>
              <a:gd name="connsiteY2" fmla="*/ 4865686 h 4865686"/>
              <a:gd name="connsiteX3" fmla="*/ 0 w 8863806"/>
              <a:gd name="connsiteY3" fmla="*/ 4865686 h 4865686"/>
              <a:gd name="connsiteX4" fmla="*/ 0 w 8863806"/>
              <a:gd name="connsiteY4" fmla="*/ 0 h 4865686"/>
              <a:gd name="connsiteX0" fmla="*/ 0 w 8863806"/>
              <a:gd name="connsiteY0" fmla="*/ 0 h 4865686"/>
              <a:gd name="connsiteX1" fmla="*/ 8863806 w 8863806"/>
              <a:gd name="connsiteY1" fmla="*/ 0 h 4865686"/>
              <a:gd name="connsiteX2" fmla="*/ 8863806 w 8863806"/>
              <a:gd name="connsiteY2" fmla="*/ 48656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74749 h 4865686"/>
              <a:gd name="connsiteX3" fmla="*/ 8863806 w 8863806"/>
              <a:gd name="connsiteY3" fmla="*/ 4865686 h 4865686"/>
              <a:gd name="connsiteX4" fmla="*/ 2807494 w 8863806"/>
              <a:gd name="connsiteY4" fmla="*/ 4860924 h 4865686"/>
              <a:gd name="connsiteX5" fmla="*/ 0 w 8863806"/>
              <a:gd name="connsiteY5" fmla="*/ 4865686 h 4865686"/>
              <a:gd name="connsiteX6" fmla="*/ 0 w 8863806"/>
              <a:gd name="connsiteY6" fmla="*/ 0 h 4865686"/>
              <a:gd name="connsiteX0" fmla="*/ 0 w 8863806"/>
              <a:gd name="connsiteY0" fmla="*/ 0 h 4865686"/>
              <a:gd name="connsiteX1" fmla="*/ 8863806 w 8863806"/>
              <a:gd name="connsiteY1" fmla="*/ 0 h 4865686"/>
              <a:gd name="connsiteX2" fmla="*/ 8858250 w 8863806"/>
              <a:gd name="connsiteY2" fmla="*/ 1174749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39030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07494 w 8863806"/>
              <a:gd name="connsiteY3" fmla="*/ 4860924 h 4865686"/>
              <a:gd name="connsiteX4" fmla="*/ 0 w 8863806"/>
              <a:gd name="connsiteY4" fmla="*/ 4865686 h 4865686"/>
              <a:gd name="connsiteX5" fmla="*/ 0 w 8863806"/>
              <a:gd name="connsiteY5" fmla="*/ 0 h 48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806" h="4865686">
                <a:moveTo>
                  <a:pt x="0" y="0"/>
                </a:moveTo>
                <a:lnTo>
                  <a:pt x="8863806" y="0"/>
                </a:lnTo>
                <a:cubicBezTo>
                  <a:pt x="8862748" y="377295"/>
                  <a:pt x="8861689" y="754591"/>
                  <a:pt x="8860631" y="1131886"/>
                </a:cubicBezTo>
                <a:lnTo>
                  <a:pt x="2807494" y="4860924"/>
                </a:lnTo>
                <a:lnTo>
                  <a:pt x="0" y="4865686"/>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957262" y="1800000"/>
            <a:ext cx="4836319" cy="1200150"/>
          </a:xfrm>
        </p:spPr>
        <p:txBody>
          <a:bodyPr anchor="b" anchorCtr="0"/>
          <a:lstStyle>
            <a:lvl1pPr algn="l">
              <a:lnSpc>
                <a:spcPct val="110000"/>
              </a:lnSpc>
              <a:defRPr sz="2100" b="1" cap="all" baseline="0"/>
            </a:lvl1pPr>
          </a:lstStyle>
          <a:p>
            <a:r>
              <a:rPr lang="en-US"/>
              <a:t>Click to edit Master title style</a:t>
            </a:r>
            <a:endParaRPr lang="en-US" dirty="0"/>
          </a:p>
        </p:txBody>
      </p:sp>
      <p:sp>
        <p:nvSpPr>
          <p:cNvPr id="3" name="Subtitle 2"/>
          <p:cNvSpPr>
            <a:spLocks noGrp="1"/>
          </p:cNvSpPr>
          <p:nvPr>
            <p:ph type="subTitle" idx="1"/>
          </p:nvPr>
        </p:nvSpPr>
        <p:spPr>
          <a:xfrm>
            <a:off x="957263" y="3407569"/>
            <a:ext cx="3564732" cy="585787"/>
          </a:xfrm>
        </p:spPr>
        <p:txBody>
          <a:bodyPr/>
          <a:lstStyle>
            <a:lvl1pPr marL="0" indent="0" algn="l">
              <a:lnSpc>
                <a:spcPct val="110000"/>
              </a:lnSpc>
              <a:spcBef>
                <a:spcPts val="0"/>
              </a:spcBef>
              <a:buNone/>
              <a:defRPr sz="11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grpSp>
        <p:nvGrpSpPr>
          <p:cNvPr id="24" name="Group 23">
            <a:extLst>
              <a:ext uri="{FF2B5EF4-FFF2-40B4-BE49-F238E27FC236}">
                <a16:creationId xmlns:a16="http://schemas.microsoft.com/office/drawing/2014/main" id="{A6516365-3A7A-49D1-AFE0-FD2B7A2E7018}"/>
              </a:ext>
            </a:extLst>
          </p:cNvPr>
          <p:cNvGrpSpPr/>
          <p:nvPr userDrawn="1"/>
        </p:nvGrpSpPr>
        <p:grpSpPr bwMode="black">
          <a:xfrm>
            <a:off x="669580" y="1168849"/>
            <a:ext cx="1462132" cy="271674"/>
            <a:chOff x="669580" y="1168849"/>
            <a:chExt cx="1462132" cy="271674"/>
          </a:xfrm>
          <a:solidFill>
            <a:srgbClr val="706F6F"/>
          </a:solidFill>
        </p:grpSpPr>
        <p:sp>
          <p:nvSpPr>
            <p:cNvPr id="18" name="Freeform 11">
              <a:extLst>
                <a:ext uri="{FF2B5EF4-FFF2-40B4-BE49-F238E27FC236}">
                  <a16:creationId xmlns:a16="http://schemas.microsoft.com/office/drawing/2014/main" id="{A0EA8EA7-3E9C-47CE-9E9B-B0350B367C04}"/>
                </a:ext>
              </a:extLst>
            </p:cNvPr>
            <p:cNvSpPr>
              <a:spLocks/>
            </p:cNvSpPr>
            <p:nvPr userDrawn="1"/>
          </p:nvSpPr>
          <p:spPr bwMode="black">
            <a:xfrm>
              <a:off x="669580" y="1174823"/>
              <a:ext cx="238029" cy="259411"/>
            </a:xfrm>
            <a:custGeom>
              <a:avLst/>
              <a:gdLst>
                <a:gd name="T0" fmla="*/ 2265 w 3335"/>
                <a:gd name="T1" fmla="*/ 1075 h 3619"/>
                <a:gd name="T2" fmla="*/ 2265 w 3335"/>
                <a:gd name="T3" fmla="*/ 2099 h 3619"/>
                <a:gd name="T4" fmla="*/ 1083 w 3335"/>
                <a:gd name="T5" fmla="*/ 2099 h 3619"/>
                <a:gd name="T6" fmla="*/ 2382 w 3335"/>
                <a:gd name="T7" fmla="*/ 0 h 3619"/>
                <a:gd name="T8" fmla="*/ 1299 w 3335"/>
                <a:gd name="T9" fmla="*/ 0 h 3619"/>
                <a:gd name="T10" fmla="*/ 0 w 3335"/>
                <a:gd name="T11" fmla="*/ 2099 h 3619"/>
                <a:gd name="T12" fmla="*/ 0 w 3335"/>
                <a:gd name="T13" fmla="*/ 2805 h 3619"/>
                <a:gd name="T14" fmla="*/ 2265 w 3335"/>
                <a:gd name="T15" fmla="*/ 2805 h 3619"/>
                <a:gd name="T16" fmla="*/ 2265 w 3335"/>
                <a:gd name="T17" fmla="*/ 3619 h 3619"/>
                <a:gd name="T18" fmla="*/ 3335 w 3335"/>
                <a:gd name="T19" fmla="*/ 3619 h 3619"/>
                <a:gd name="T20" fmla="*/ 3335 w 3335"/>
                <a:gd name="T21" fmla="*/ 1075 h 3619"/>
                <a:gd name="T22" fmla="*/ 2265 w 3335"/>
                <a:gd name="T23" fmla="*/ 1075 h 3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5" h="3619">
                  <a:moveTo>
                    <a:pt x="2265" y="1075"/>
                  </a:moveTo>
                  <a:lnTo>
                    <a:pt x="2265" y="2099"/>
                  </a:lnTo>
                  <a:lnTo>
                    <a:pt x="1083" y="2099"/>
                  </a:lnTo>
                  <a:lnTo>
                    <a:pt x="2382" y="0"/>
                  </a:lnTo>
                  <a:lnTo>
                    <a:pt x="1299" y="0"/>
                  </a:lnTo>
                  <a:lnTo>
                    <a:pt x="0" y="2099"/>
                  </a:lnTo>
                  <a:lnTo>
                    <a:pt x="0" y="2805"/>
                  </a:lnTo>
                  <a:lnTo>
                    <a:pt x="2265" y="2805"/>
                  </a:lnTo>
                  <a:lnTo>
                    <a:pt x="2265" y="3619"/>
                  </a:lnTo>
                  <a:lnTo>
                    <a:pt x="3335" y="3619"/>
                  </a:lnTo>
                  <a:lnTo>
                    <a:pt x="3335" y="1075"/>
                  </a:lnTo>
                  <a:lnTo>
                    <a:pt x="2265" y="10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157B746D-6B9B-4143-B12A-B854B1F9DD2C}"/>
                </a:ext>
              </a:extLst>
            </p:cNvPr>
            <p:cNvSpPr>
              <a:spLocks/>
            </p:cNvSpPr>
            <p:nvPr userDrawn="1"/>
          </p:nvSpPr>
          <p:spPr bwMode="black">
            <a:xfrm>
              <a:off x="968295" y="1174823"/>
              <a:ext cx="178600" cy="259411"/>
            </a:xfrm>
            <a:custGeom>
              <a:avLst/>
              <a:gdLst>
                <a:gd name="T0" fmla="*/ 224 w 2500"/>
                <a:gd name="T1" fmla="*/ 3620 h 3620"/>
                <a:gd name="T2" fmla="*/ 224 w 2500"/>
                <a:gd name="T3" fmla="*/ 1897 h 3620"/>
                <a:gd name="T4" fmla="*/ 2216 w 2500"/>
                <a:gd name="T5" fmla="*/ 1897 h 3620"/>
                <a:gd name="T6" fmla="*/ 2216 w 2500"/>
                <a:gd name="T7" fmla="*/ 1703 h 3620"/>
                <a:gd name="T8" fmla="*/ 224 w 2500"/>
                <a:gd name="T9" fmla="*/ 1703 h 3620"/>
                <a:gd name="T10" fmla="*/ 224 w 2500"/>
                <a:gd name="T11" fmla="*/ 194 h 3620"/>
                <a:gd name="T12" fmla="*/ 2500 w 2500"/>
                <a:gd name="T13" fmla="*/ 194 h 3620"/>
                <a:gd name="T14" fmla="*/ 2500 w 2500"/>
                <a:gd name="T15" fmla="*/ 0 h 3620"/>
                <a:gd name="T16" fmla="*/ 0 w 2500"/>
                <a:gd name="T17" fmla="*/ 0 h 3620"/>
                <a:gd name="T18" fmla="*/ 0 w 2500"/>
                <a:gd name="T19" fmla="*/ 3620 h 3620"/>
                <a:gd name="T20" fmla="*/ 224 w 2500"/>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0" h="3620">
                  <a:moveTo>
                    <a:pt x="224" y="3620"/>
                  </a:moveTo>
                  <a:lnTo>
                    <a:pt x="224" y="1897"/>
                  </a:lnTo>
                  <a:lnTo>
                    <a:pt x="2216" y="1897"/>
                  </a:lnTo>
                  <a:lnTo>
                    <a:pt x="2216" y="1703"/>
                  </a:lnTo>
                  <a:lnTo>
                    <a:pt x="224" y="1703"/>
                  </a:lnTo>
                  <a:lnTo>
                    <a:pt x="224" y="194"/>
                  </a:lnTo>
                  <a:lnTo>
                    <a:pt x="2500" y="194"/>
                  </a:lnTo>
                  <a:lnTo>
                    <a:pt x="2500" y="0"/>
                  </a:ln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BACB4DF1-C21B-4C8C-8AC8-FFA06F560632}"/>
                </a:ext>
              </a:extLst>
            </p:cNvPr>
            <p:cNvSpPr>
              <a:spLocks noEditPoints="1"/>
            </p:cNvSpPr>
            <p:nvPr userDrawn="1"/>
          </p:nvSpPr>
          <p:spPr bwMode="black">
            <a:xfrm>
              <a:off x="1183370" y="1174823"/>
              <a:ext cx="197466" cy="259411"/>
            </a:xfrm>
            <a:custGeom>
              <a:avLst/>
              <a:gdLst>
                <a:gd name="T0" fmla="*/ 224 w 2764"/>
                <a:gd name="T1" fmla="*/ 2141 h 3620"/>
                <a:gd name="T2" fmla="*/ 224 w 2764"/>
                <a:gd name="T3" fmla="*/ 194 h 3620"/>
                <a:gd name="T4" fmla="*/ 1340 w 2764"/>
                <a:gd name="T5" fmla="*/ 194 h 3620"/>
                <a:gd name="T6" fmla="*/ 2480 w 2764"/>
                <a:gd name="T7" fmla="*/ 1175 h 3620"/>
                <a:gd name="T8" fmla="*/ 1389 w 2764"/>
                <a:gd name="T9" fmla="*/ 2141 h 3620"/>
                <a:gd name="T10" fmla="*/ 224 w 2764"/>
                <a:gd name="T11" fmla="*/ 2141 h 3620"/>
                <a:gd name="T12" fmla="*/ 224 w 2764"/>
                <a:gd name="T13" fmla="*/ 3620 h 3620"/>
                <a:gd name="T14" fmla="*/ 224 w 2764"/>
                <a:gd name="T15" fmla="*/ 2335 h 3620"/>
                <a:gd name="T16" fmla="*/ 1320 w 2764"/>
                <a:gd name="T17" fmla="*/ 2335 h 3620"/>
                <a:gd name="T18" fmla="*/ 1892 w 2764"/>
                <a:gd name="T19" fmla="*/ 2295 h 3620"/>
                <a:gd name="T20" fmla="*/ 2535 w 2764"/>
                <a:gd name="T21" fmla="*/ 3620 h 3620"/>
                <a:gd name="T22" fmla="*/ 2764 w 2764"/>
                <a:gd name="T23" fmla="*/ 3620 h 3620"/>
                <a:gd name="T24" fmla="*/ 2092 w 2764"/>
                <a:gd name="T25" fmla="*/ 2241 h 3620"/>
                <a:gd name="T26" fmla="*/ 2704 w 2764"/>
                <a:gd name="T27" fmla="*/ 1175 h 3620"/>
                <a:gd name="T28" fmla="*/ 1325 w 2764"/>
                <a:gd name="T29" fmla="*/ 0 h 3620"/>
                <a:gd name="T30" fmla="*/ 0 w 2764"/>
                <a:gd name="T31" fmla="*/ 0 h 3620"/>
                <a:gd name="T32" fmla="*/ 0 w 2764"/>
                <a:gd name="T33" fmla="*/ 3620 h 3620"/>
                <a:gd name="T34" fmla="*/ 224 w 2764"/>
                <a:gd name="T35"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64" h="3620">
                  <a:moveTo>
                    <a:pt x="224" y="2141"/>
                  </a:moveTo>
                  <a:lnTo>
                    <a:pt x="224" y="194"/>
                  </a:lnTo>
                  <a:lnTo>
                    <a:pt x="1340" y="194"/>
                  </a:lnTo>
                  <a:cubicBezTo>
                    <a:pt x="2127" y="194"/>
                    <a:pt x="2480" y="269"/>
                    <a:pt x="2480" y="1175"/>
                  </a:cubicBezTo>
                  <a:cubicBezTo>
                    <a:pt x="2480" y="1937"/>
                    <a:pt x="2166" y="2141"/>
                    <a:pt x="1389" y="2141"/>
                  </a:cubicBezTo>
                  <a:lnTo>
                    <a:pt x="224" y="2141"/>
                  </a:lnTo>
                  <a:close/>
                  <a:moveTo>
                    <a:pt x="224" y="3620"/>
                  </a:moveTo>
                  <a:lnTo>
                    <a:pt x="224" y="2335"/>
                  </a:lnTo>
                  <a:lnTo>
                    <a:pt x="1320" y="2335"/>
                  </a:lnTo>
                  <a:cubicBezTo>
                    <a:pt x="1529" y="2335"/>
                    <a:pt x="1723" y="2325"/>
                    <a:pt x="1892" y="2295"/>
                  </a:cubicBezTo>
                  <a:lnTo>
                    <a:pt x="2535" y="3620"/>
                  </a:lnTo>
                  <a:lnTo>
                    <a:pt x="2764" y="3620"/>
                  </a:lnTo>
                  <a:lnTo>
                    <a:pt x="2092" y="2241"/>
                  </a:lnTo>
                  <a:cubicBezTo>
                    <a:pt x="2480" y="2111"/>
                    <a:pt x="2704" y="1807"/>
                    <a:pt x="2704" y="1175"/>
                  </a:cubicBezTo>
                  <a:cubicBezTo>
                    <a:pt x="2704" y="104"/>
                    <a:pt x="2176" y="0"/>
                    <a:pt x="1325" y="0"/>
                  </a:cubicBez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6D706A3F-DAB9-40B5-AE9A-A9E3ADBA3EC4}"/>
                </a:ext>
              </a:extLst>
            </p:cNvPr>
            <p:cNvSpPr>
              <a:spLocks noEditPoints="1"/>
            </p:cNvSpPr>
            <p:nvPr userDrawn="1"/>
          </p:nvSpPr>
          <p:spPr bwMode="black">
            <a:xfrm>
              <a:off x="1415110" y="1168849"/>
              <a:ext cx="224193" cy="271674"/>
            </a:xfrm>
            <a:custGeom>
              <a:avLst/>
              <a:gdLst>
                <a:gd name="T0" fmla="*/ 1574 w 3138"/>
                <a:gd name="T1" fmla="*/ 194 h 3790"/>
                <a:gd name="T2" fmla="*/ 2914 w 3138"/>
                <a:gd name="T3" fmla="*/ 1902 h 3790"/>
                <a:gd name="T4" fmla="*/ 1574 w 3138"/>
                <a:gd name="T5" fmla="*/ 3596 h 3790"/>
                <a:gd name="T6" fmla="*/ 225 w 3138"/>
                <a:gd name="T7" fmla="*/ 1902 h 3790"/>
                <a:gd name="T8" fmla="*/ 1574 w 3138"/>
                <a:gd name="T9" fmla="*/ 194 h 3790"/>
                <a:gd name="T10" fmla="*/ 1574 w 3138"/>
                <a:gd name="T11" fmla="*/ 0 h 3790"/>
                <a:gd name="T12" fmla="*/ 0 w 3138"/>
                <a:gd name="T13" fmla="*/ 1902 h 3790"/>
                <a:gd name="T14" fmla="*/ 1574 w 3138"/>
                <a:gd name="T15" fmla="*/ 3790 h 3790"/>
                <a:gd name="T16" fmla="*/ 3138 w 3138"/>
                <a:gd name="T17" fmla="*/ 1902 h 3790"/>
                <a:gd name="T18" fmla="*/ 1574 w 3138"/>
                <a:gd name="T19" fmla="*/ 0 h 3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8" h="3790">
                  <a:moveTo>
                    <a:pt x="1574" y="194"/>
                  </a:moveTo>
                  <a:cubicBezTo>
                    <a:pt x="2744" y="194"/>
                    <a:pt x="2914" y="1046"/>
                    <a:pt x="2914" y="1902"/>
                  </a:cubicBezTo>
                  <a:cubicBezTo>
                    <a:pt x="2914" y="2799"/>
                    <a:pt x="2744" y="3596"/>
                    <a:pt x="1574" y="3596"/>
                  </a:cubicBezTo>
                  <a:cubicBezTo>
                    <a:pt x="409" y="3596"/>
                    <a:pt x="225" y="2799"/>
                    <a:pt x="225" y="1902"/>
                  </a:cubicBezTo>
                  <a:cubicBezTo>
                    <a:pt x="225" y="1046"/>
                    <a:pt x="409" y="194"/>
                    <a:pt x="1574" y="194"/>
                  </a:cubicBezTo>
                  <a:close/>
                  <a:moveTo>
                    <a:pt x="1574" y="0"/>
                  </a:moveTo>
                  <a:cubicBezTo>
                    <a:pt x="245" y="0"/>
                    <a:pt x="0" y="936"/>
                    <a:pt x="0" y="1902"/>
                  </a:cubicBezTo>
                  <a:cubicBezTo>
                    <a:pt x="0" y="2893"/>
                    <a:pt x="245" y="3790"/>
                    <a:pt x="1574" y="3790"/>
                  </a:cubicBezTo>
                  <a:cubicBezTo>
                    <a:pt x="2909" y="3790"/>
                    <a:pt x="3138" y="2893"/>
                    <a:pt x="3138" y="1902"/>
                  </a:cubicBezTo>
                  <a:cubicBezTo>
                    <a:pt x="3138" y="936"/>
                    <a:pt x="2909" y="0"/>
                    <a:pt x="157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97D5BE0C-3446-4FF6-B000-A4D066027882}"/>
                </a:ext>
              </a:extLst>
            </p:cNvPr>
            <p:cNvSpPr>
              <a:spLocks/>
            </p:cNvSpPr>
            <p:nvPr userDrawn="1"/>
          </p:nvSpPr>
          <p:spPr bwMode="black">
            <a:xfrm>
              <a:off x="1687412" y="1174823"/>
              <a:ext cx="209100" cy="259411"/>
            </a:xfrm>
            <a:custGeom>
              <a:avLst/>
              <a:gdLst>
                <a:gd name="T0" fmla="*/ 225 w 2924"/>
                <a:gd name="T1" fmla="*/ 3620 h 3620"/>
                <a:gd name="T2" fmla="*/ 225 w 2924"/>
                <a:gd name="T3" fmla="*/ 274 h 3620"/>
                <a:gd name="T4" fmla="*/ 2650 w 2924"/>
                <a:gd name="T5" fmla="*/ 3620 h 3620"/>
                <a:gd name="T6" fmla="*/ 2924 w 2924"/>
                <a:gd name="T7" fmla="*/ 3620 h 3620"/>
                <a:gd name="T8" fmla="*/ 2924 w 2924"/>
                <a:gd name="T9" fmla="*/ 0 h 3620"/>
                <a:gd name="T10" fmla="*/ 2700 w 2924"/>
                <a:gd name="T11" fmla="*/ 0 h 3620"/>
                <a:gd name="T12" fmla="*/ 2700 w 2924"/>
                <a:gd name="T13" fmla="*/ 3346 h 3620"/>
                <a:gd name="T14" fmla="*/ 274 w 2924"/>
                <a:gd name="T15" fmla="*/ 0 h 3620"/>
                <a:gd name="T16" fmla="*/ 0 w 2924"/>
                <a:gd name="T17" fmla="*/ 0 h 3620"/>
                <a:gd name="T18" fmla="*/ 0 w 2924"/>
                <a:gd name="T19" fmla="*/ 3620 h 3620"/>
                <a:gd name="T20" fmla="*/ 225 w 2924"/>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4" h="3620">
                  <a:moveTo>
                    <a:pt x="225" y="3620"/>
                  </a:moveTo>
                  <a:lnTo>
                    <a:pt x="225" y="274"/>
                  </a:lnTo>
                  <a:lnTo>
                    <a:pt x="2650" y="3620"/>
                  </a:lnTo>
                  <a:lnTo>
                    <a:pt x="2924" y="3620"/>
                  </a:lnTo>
                  <a:lnTo>
                    <a:pt x="2924" y="0"/>
                  </a:lnTo>
                  <a:lnTo>
                    <a:pt x="2700" y="0"/>
                  </a:lnTo>
                  <a:lnTo>
                    <a:pt x="2700" y="3346"/>
                  </a:lnTo>
                  <a:lnTo>
                    <a:pt x="274" y="0"/>
                  </a:lnTo>
                  <a:lnTo>
                    <a:pt x="0" y="0"/>
                  </a:lnTo>
                  <a:lnTo>
                    <a:pt x="0" y="3620"/>
                  </a:lnTo>
                  <a:lnTo>
                    <a:pt x="225"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B5BEE48A-5A5F-419B-9AB4-4B0F79F716A9}"/>
                </a:ext>
              </a:extLst>
            </p:cNvPr>
            <p:cNvSpPr>
              <a:spLocks/>
            </p:cNvSpPr>
            <p:nvPr userDrawn="1"/>
          </p:nvSpPr>
          <p:spPr bwMode="black">
            <a:xfrm>
              <a:off x="1930472" y="1174823"/>
              <a:ext cx="201240" cy="259411"/>
            </a:xfrm>
            <a:custGeom>
              <a:avLst/>
              <a:gdLst>
                <a:gd name="T0" fmla="*/ 1524 w 2818"/>
                <a:gd name="T1" fmla="*/ 3620 h 3620"/>
                <a:gd name="T2" fmla="*/ 1524 w 2818"/>
                <a:gd name="T3" fmla="*/ 194 h 3620"/>
                <a:gd name="T4" fmla="*/ 2818 w 2818"/>
                <a:gd name="T5" fmla="*/ 194 h 3620"/>
                <a:gd name="T6" fmla="*/ 2818 w 2818"/>
                <a:gd name="T7" fmla="*/ 0 h 3620"/>
                <a:gd name="T8" fmla="*/ 0 w 2818"/>
                <a:gd name="T9" fmla="*/ 0 h 3620"/>
                <a:gd name="T10" fmla="*/ 0 w 2818"/>
                <a:gd name="T11" fmla="*/ 194 h 3620"/>
                <a:gd name="T12" fmla="*/ 1299 w 2818"/>
                <a:gd name="T13" fmla="*/ 194 h 3620"/>
                <a:gd name="T14" fmla="*/ 1299 w 2818"/>
                <a:gd name="T15" fmla="*/ 3620 h 3620"/>
                <a:gd name="T16" fmla="*/ 1524 w 2818"/>
                <a:gd name="T17"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8" h="3620">
                  <a:moveTo>
                    <a:pt x="1524" y="3620"/>
                  </a:moveTo>
                  <a:lnTo>
                    <a:pt x="1524" y="194"/>
                  </a:lnTo>
                  <a:lnTo>
                    <a:pt x="2818" y="194"/>
                  </a:lnTo>
                  <a:lnTo>
                    <a:pt x="2818" y="0"/>
                  </a:lnTo>
                  <a:lnTo>
                    <a:pt x="0" y="0"/>
                  </a:lnTo>
                  <a:lnTo>
                    <a:pt x="0" y="194"/>
                  </a:lnTo>
                  <a:lnTo>
                    <a:pt x="1299" y="194"/>
                  </a:lnTo>
                  <a:lnTo>
                    <a:pt x="1299" y="3620"/>
                  </a:lnTo>
                  <a:lnTo>
                    <a:pt x="15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grpSp>
      <p:sp>
        <p:nvSpPr>
          <p:cNvPr id="31" name="Freeform 6">
            <a:extLst>
              <a:ext uri="{FF2B5EF4-FFF2-40B4-BE49-F238E27FC236}">
                <a16:creationId xmlns:a16="http://schemas.microsoft.com/office/drawing/2014/main" id="{6A6678DB-10E9-4FF0-8B31-EA7D52C2D5D8}"/>
              </a:ext>
            </a:extLst>
          </p:cNvPr>
          <p:cNvSpPr>
            <a:spLocks/>
          </p:cNvSpPr>
          <p:nvPr userDrawn="1"/>
        </p:nvSpPr>
        <p:spPr bwMode="gray">
          <a:xfrm>
            <a:off x="2943879" y="1270000"/>
            <a:ext cx="6055660" cy="3735387"/>
          </a:xfrm>
          <a:custGeom>
            <a:avLst/>
            <a:gdLst>
              <a:gd name="T0" fmla="*/ 16800 w 16800"/>
              <a:gd name="T1" fmla="*/ 10364 h 10364"/>
              <a:gd name="T2" fmla="*/ 16800 w 16800"/>
              <a:gd name="T3" fmla="*/ 0 h 10364"/>
              <a:gd name="T4" fmla="*/ 15642 w 16800"/>
              <a:gd name="T5" fmla="*/ 708 h 10364"/>
              <a:gd name="T6" fmla="*/ 0 w 16800"/>
              <a:gd name="T7" fmla="*/ 10364 h 10364"/>
              <a:gd name="T8" fmla="*/ 16800 w 16800"/>
              <a:gd name="T9" fmla="*/ 10364 h 10364"/>
              <a:gd name="connsiteX0" fmla="*/ 16463 w 16463"/>
              <a:gd name="connsiteY0" fmla="*/ 10364 h 10364"/>
              <a:gd name="connsiteX1" fmla="*/ 16463 w 16463"/>
              <a:gd name="connsiteY1" fmla="*/ 0 h 10364"/>
              <a:gd name="connsiteX2" fmla="*/ 15305 w 16463"/>
              <a:gd name="connsiteY2" fmla="*/ 708 h 10364"/>
              <a:gd name="connsiteX3" fmla="*/ 0 w 16463"/>
              <a:gd name="connsiteY3" fmla="*/ 10344 h 10364"/>
              <a:gd name="connsiteX4" fmla="*/ 16463 w 16463"/>
              <a:gd name="connsiteY4" fmla="*/ 10364 h 10364"/>
              <a:gd name="connsiteX0" fmla="*/ 16807 w 16807"/>
              <a:gd name="connsiteY0" fmla="*/ 10364 h 10364"/>
              <a:gd name="connsiteX1" fmla="*/ 16807 w 16807"/>
              <a:gd name="connsiteY1" fmla="*/ 0 h 10364"/>
              <a:gd name="connsiteX2" fmla="*/ 15649 w 16807"/>
              <a:gd name="connsiteY2" fmla="*/ 708 h 10364"/>
              <a:gd name="connsiteX3" fmla="*/ 0 w 16807"/>
              <a:gd name="connsiteY3" fmla="*/ 10351 h 10364"/>
              <a:gd name="connsiteX4" fmla="*/ 16807 w 16807"/>
              <a:gd name="connsiteY4" fmla="*/ 10364 h 1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7" h="10364">
                <a:moveTo>
                  <a:pt x="16807" y="10364"/>
                </a:moveTo>
                <a:lnTo>
                  <a:pt x="16807" y="0"/>
                </a:lnTo>
                <a:lnTo>
                  <a:pt x="15649" y="708"/>
                </a:lnTo>
                <a:lnTo>
                  <a:pt x="0" y="10351"/>
                </a:lnTo>
                <a:lnTo>
                  <a:pt x="16807" y="1036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7">
            <a:extLst>
              <a:ext uri="{FF2B5EF4-FFF2-40B4-BE49-F238E27FC236}">
                <a16:creationId xmlns:a16="http://schemas.microsoft.com/office/drawing/2014/main" id="{730CE80F-47EE-40C9-A523-9E6846507BAF}"/>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 name="connsiteX0" fmla="*/ 10000 w 10000"/>
              <a:gd name="connsiteY0" fmla="*/ 7920 h 10000"/>
              <a:gd name="connsiteX1" fmla="*/ 10000 w 10000"/>
              <a:gd name="connsiteY1" fmla="*/ 0 h 10000"/>
              <a:gd name="connsiteX2" fmla="*/ 10000 w 10000"/>
              <a:gd name="connsiteY2" fmla="*/ 0 h 10000"/>
              <a:gd name="connsiteX3" fmla="*/ 5388 w 10000"/>
              <a:gd name="connsiteY3" fmla="*/ 0 h 10000"/>
              <a:gd name="connsiteX4" fmla="*/ 7117 w 10000"/>
              <a:gd name="connsiteY4" fmla="*/ 2973 h 10000"/>
              <a:gd name="connsiteX5" fmla="*/ 3405 w 10000"/>
              <a:gd name="connsiteY5" fmla="*/ 5412 h 10000"/>
              <a:gd name="connsiteX6" fmla="*/ 3404 w 10000"/>
              <a:gd name="connsiteY6" fmla="*/ 0 h 10000"/>
              <a:gd name="connsiteX7" fmla="*/ 3404 w 10000"/>
              <a:gd name="connsiteY7" fmla="*/ 0 h 10000"/>
              <a:gd name="connsiteX8" fmla="*/ 3404 w 10000"/>
              <a:gd name="connsiteY8" fmla="*/ 0 h 10000"/>
              <a:gd name="connsiteX9" fmla="*/ 0 w 10000"/>
              <a:gd name="connsiteY9" fmla="*/ 0 h 10000"/>
              <a:gd name="connsiteX10" fmla="*/ 1 w 10000"/>
              <a:gd name="connsiteY10" fmla="*/ 7650 h 10000"/>
              <a:gd name="connsiteX11" fmla="*/ 1371 w 10000"/>
              <a:gd name="connsiteY11" fmla="*/ 10000 h 10000"/>
              <a:gd name="connsiteX12" fmla="*/ 8489 w 10000"/>
              <a:gd name="connsiteY12" fmla="*/ 5364 h 10000"/>
              <a:gd name="connsiteX13" fmla="*/ 10000 w 10000"/>
              <a:gd name="connsiteY13" fmla="*/ 792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10000" y="7920"/>
                </a:moveTo>
                <a:lnTo>
                  <a:pt x="10000" y="0"/>
                </a:lnTo>
                <a:lnTo>
                  <a:pt x="10000" y="0"/>
                </a:lnTo>
                <a:lnTo>
                  <a:pt x="5388" y="0"/>
                </a:lnTo>
                <a:lnTo>
                  <a:pt x="7117" y="2973"/>
                </a:lnTo>
                <a:lnTo>
                  <a:pt x="3405" y="5412"/>
                </a:lnTo>
                <a:cubicBezTo>
                  <a:pt x="3405" y="3608"/>
                  <a:pt x="3404" y="1804"/>
                  <a:pt x="3404" y="0"/>
                </a:cubicBezTo>
                <a:lnTo>
                  <a:pt x="3404" y="0"/>
                </a:lnTo>
                <a:lnTo>
                  <a:pt x="3404" y="0"/>
                </a:lnTo>
                <a:lnTo>
                  <a:pt x="0" y="0"/>
                </a:lnTo>
                <a:cubicBezTo>
                  <a:pt x="0" y="2550"/>
                  <a:pt x="1" y="5100"/>
                  <a:pt x="1" y="7650"/>
                </a:cubicBezTo>
                <a:lnTo>
                  <a:pt x="1371" y="10000"/>
                </a:lnTo>
                <a:lnTo>
                  <a:pt x="8489" y="5364"/>
                </a:lnTo>
                <a:lnTo>
                  <a:pt x="10000" y="7920"/>
                </a:lnTo>
                <a:close/>
              </a:path>
            </a:pathLst>
          </a:custGeom>
          <a:solidFill>
            <a:srgbClr val="E278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99522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58800" y="1763948"/>
            <a:ext cx="3801600" cy="2671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4874" y="1763948"/>
            <a:ext cx="3800475" cy="2671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DA6E94-67F6-C145-B5C6-9C23A431B48E}" type="datetime1">
              <a:rPr lang="fi-FI" smtClean="0"/>
              <a:t>20.3.2026</a:t>
            </a:fld>
            <a:endParaRPr lang="en-US"/>
          </a:p>
        </p:txBody>
      </p:sp>
      <p:sp>
        <p:nvSpPr>
          <p:cNvPr id="6" name="Footer Placeholder 5"/>
          <p:cNvSpPr>
            <a:spLocks noGrp="1"/>
          </p:cNvSpPr>
          <p:nvPr>
            <p:ph type="ftr" sz="quarter" idx="11"/>
          </p:nvPr>
        </p:nvSpPr>
        <p:spPr/>
        <p:txBody>
          <a:bodyPr/>
          <a:lstStyle/>
          <a:p>
            <a:r>
              <a:rPr lang="en-US"/>
              <a:t>4front.fi</a:t>
            </a:r>
          </a:p>
        </p:txBody>
      </p:sp>
      <p:sp>
        <p:nvSpPr>
          <p:cNvPr id="7" name="Slide Number Placeholder 6"/>
          <p:cNvSpPr>
            <a:spLocks noGrp="1"/>
          </p:cNvSpPr>
          <p:nvPr>
            <p:ph type="sldNum" sz="quarter" idx="12"/>
          </p:nvPr>
        </p:nvSpPr>
        <p:spPr/>
        <p:txBody>
          <a:bodyPr/>
          <a:lstStyle/>
          <a:p>
            <a:fld id="{F3566A77-A4D1-4CFF-ADB8-2F1AA0359541}" type="slidenum">
              <a:rPr lang="en-US" smtClean="0"/>
              <a:t>‹#›</a:t>
            </a:fld>
            <a:endParaRPr lang="en-US"/>
          </a:p>
        </p:txBody>
      </p:sp>
      <p:sp>
        <p:nvSpPr>
          <p:cNvPr id="10" name="Text Placeholder 9">
            <a:extLst>
              <a:ext uri="{FF2B5EF4-FFF2-40B4-BE49-F238E27FC236}">
                <a16:creationId xmlns:a16="http://schemas.microsoft.com/office/drawing/2014/main" id="{E8F3540C-C2A5-4C88-A04E-0E0BB546CA3A}"/>
              </a:ext>
            </a:extLst>
          </p:cNvPr>
          <p:cNvSpPr>
            <a:spLocks noGrp="1"/>
          </p:cNvSpPr>
          <p:nvPr>
            <p:ph type="body" sz="quarter" idx="13"/>
          </p:nvPr>
        </p:nvSpPr>
        <p:spPr>
          <a:xfrm>
            <a:off x="657225" y="1394389"/>
            <a:ext cx="7858125" cy="271159"/>
          </a:xfrm>
        </p:spPr>
        <p:txBody>
          <a:bodyPr/>
          <a:lstStyle>
            <a:lvl1pPr marL="0" indent="0">
              <a:spcBef>
                <a:spcPts val="0"/>
              </a:spcBef>
              <a:buNone/>
              <a:defRPr sz="1600" b="1" cap="all" baseline="0">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227875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57224" y="1394298"/>
            <a:ext cx="2643695" cy="3044502"/>
          </a:xfrm>
        </p:spPr>
        <p:txBody>
          <a:bodyPr/>
          <a:lstStyle>
            <a:lvl1pPr marL="285750" indent="-28575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1B5A1-F71F-6E4B-BCB0-F7CEADDD95D9}" type="datetime1">
              <a:rPr lang="fi-FI" smtClean="0"/>
              <a:t>20.3.2026</a:t>
            </a:fld>
            <a:endParaRPr lang="en-US"/>
          </a:p>
        </p:txBody>
      </p:sp>
      <p:sp>
        <p:nvSpPr>
          <p:cNvPr id="5" name="Footer Placeholder 4"/>
          <p:cNvSpPr>
            <a:spLocks noGrp="1"/>
          </p:cNvSpPr>
          <p:nvPr>
            <p:ph type="ftr" sz="quarter" idx="11"/>
          </p:nvPr>
        </p:nvSpPr>
        <p:spPr/>
        <p:txBody>
          <a:bodyPr/>
          <a:lstStyle/>
          <a:p>
            <a:r>
              <a:rPr lang="en-US"/>
              <a:t>4front.fi</a:t>
            </a:r>
          </a:p>
        </p:txBody>
      </p:sp>
      <p:sp>
        <p:nvSpPr>
          <p:cNvPr id="6" name="Slide Number Placeholder 5"/>
          <p:cNvSpPr>
            <a:spLocks noGrp="1"/>
          </p:cNvSpPr>
          <p:nvPr>
            <p:ph type="sldNum" sz="quarter" idx="12"/>
          </p:nvPr>
        </p:nvSpPr>
        <p:spPr/>
        <p:txBody>
          <a:bodyPr/>
          <a:lstStyle/>
          <a:p>
            <a:fld id="{F3566A77-A4D1-4CFF-ADB8-2F1AA0359541}" type="slidenum">
              <a:rPr lang="en-US" smtClean="0"/>
              <a:t>‹#›</a:t>
            </a:fld>
            <a:endParaRPr lang="en-US"/>
          </a:p>
        </p:txBody>
      </p:sp>
      <p:sp>
        <p:nvSpPr>
          <p:cNvPr id="10" name="Chart Placeholder 9">
            <a:extLst>
              <a:ext uri="{FF2B5EF4-FFF2-40B4-BE49-F238E27FC236}">
                <a16:creationId xmlns:a16="http://schemas.microsoft.com/office/drawing/2014/main" id="{8FE13B53-6D23-442C-AEB9-0EBC9F9B2B3A}"/>
              </a:ext>
            </a:extLst>
          </p:cNvPr>
          <p:cNvSpPr>
            <a:spLocks noGrp="1"/>
          </p:cNvSpPr>
          <p:nvPr>
            <p:ph type="chart" sz="quarter" idx="13"/>
          </p:nvPr>
        </p:nvSpPr>
        <p:spPr>
          <a:xfrm>
            <a:off x="3439335" y="1394298"/>
            <a:ext cx="5076013" cy="3044502"/>
          </a:xfrm>
        </p:spPr>
        <p:txBody>
          <a:bodyPr/>
          <a:lstStyle>
            <a:lvl1pPr marL="0" indent="0">
              <a:buNone/>
              <a:defRPr/>
            </a:lvl1pPr>
          </a:lstStyle>
          <a:p>
            <a:r>
              <a:rPr lang="en-US"/>
              <a:t>Click icon to add chart</a:t>
            </a:r>
          </a:p>
        </p:txBody>
      </p:sp>
    </p:spTree>
    <p:extLst>
      <p:ext uri="{BB962C8B-B14F-4D97-AF65-F5344CB8AC3E}">
        <p14:creationId xmlns:p14="http://schemas.microsoft.com/office/powerpoint/2010/main" val="1246143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136BD6-9BEE-D84C-9C7E-A47528CB0AD1}" type="datetime1">
              <a:rPr lang="fi-FI" smtClean="0"/>
              <a:t>20.3.2026</a:t>
            </a:fld>
            <a:endParaRPr lang="en-US"/>
          </a:p>
        </p:txBody>
      </p:sp>
      <p:sp>
        <p:nvSpPr>
          <p:cNvPr id="4" name="Footer Placeholder 3"/>
          <p:cNvSpPr>
            <a:spLocks noGrp="1"/>
          </p:cNvSpPr>
          <p:nvPr>
            <p:ph type="ftr" sz="quarter" idx="11"/>
          </p:nvPr>
        </p:nvSpPr>
        <p:spPr/>
        <p:txBody>
          <a:bodyPr/>
          <a:lstStyle/>
          <a:p>
            <a:r>
              <a:rPr lang="en-US"/>
              <a:t>4front.fi</a:t>
            </a:r>
          </a:p>
        </p:txBody>
      </p:sp>
      <p:sp>
        <p:nvSpPr>
          <p:cNvPr id="5" name="Slide Number Placeholder 4"/>
          <p:cNvSpPr>
            <a:spLocks noGrp="1"/>
          </p:cNvSpPr>
          <p:nvPr>
            <p:ph type="sldNum" sz="quarter" idx="12"/>
          </p:nvPr>
        </p:nvSpPr>
        <p:spPr/>
        <p:txBody>
          <a:bodyPr/>
          <a:lstStyle/>
          <a:p>
            <a:fld id="{F3566A77-A4D1-4CFF-ADB8-2F1AA0359541}" type="slidenum">
              <a:rPr lang="en-US" smtClean="0"/>
              <a:t>‹#›</a:t>
            </a:fld>
            <a:endParaRPr lang="en-US"/>
          </a:p>
        </p:txBody>
      </p:sp>
    </p:spTree>
    <p:extLst>
      <p:ext uri="{BB962C8B-B14F-4D97-AF65-F5344CB8AC3E}">
        <p14:creationId xmlns:p14="http://schemas.microsoft.com/office/powerpoint/2010/main" val="2449417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FF3AA-5FEF-4744-81ED-39D018BE3724}" type="datetime1">
              <a:rPr lang="fi-FI" smtClean="0"/>
              <a:t>20.3.2026</a:t>
            </a:fld>
            <a:endParaRPr lang="en-US"/>
          </a:p>
        </p:txBody>
      </p:sp>
      <p:sp>
        <p:nvSpPr>
          <p:cNvPr id="3" name="Footer Placeholder 2"/>
          <p:cNvSpPr>
            <a:spLocks noGrp="1"/>
          </p:cNvSpPr>
          <p:nvPr>
            <p:ph type="ftr" sz="quarter" idx="11"/>
          </p:nvPr>
        </p:nvSpPr>
        <p:spPr/>
        <p:txBody>
          <a:bodyPr/>
          <a:lstStyle/>
          <a:p>
            <a:r>
              <a:rPr lang="en-US"/>
              <a:t>4front.fi</a:t>
            </a:r>
          </a:p>
        </p:txBody>
      </p:sp>
      <p:sp>
        <p:nvSpPr>
          <p:cNvPr id="4" name="Slide Number Placeholder 3"/>
          <p:cNvSpPr>
            <a:spLocks noGrp="1"/>
          </p:cNvSpPr>
          <p:nvPr>
            <p:ph type="sldNum" sz="quarter" idx="12"/>
          </p:nvPr>
        </p:nvSpPr>
        <p:spPr/>
        <p:txBody>
          <a:bodyPr/>
          <a:lstStyle/>
          <a:p>
            <a:fld id="{F3566A77-A4D1-4CFF-ADB8-2F1AA0359541}" type="slidenum">
              <a:rPr lang="en-US" smtClean="0"/>
              <a:t>‹#›</a:t>
            </a:fld>
            <a:endParaRPr lang="en-US"/>
          </a:p>
        </p:txBody>
      </p:sp>
    </p:spTree>
    <p:extLst>
      <p:ext uri="{BB962C8B-B14F-4D97-AF65-F5344CB8AC3E}">
        <p14:creationId xmlns:p14="http://schemas.microsoft.com/office/powerpoint/2010/main" val="403649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AutoShape 3">
            <a:extLst>
              <a:ext uri="{FF2B5EF4-FFF2-40B4-BE49-F238E27FC236}">
                <a16:creationId xmlns:a16="http://schemas.microsoft.com/office/drawing/2014/main" id="{542DE58A-AE23-4118-9916-F67C46D31601}"/>
              </a:ext>
            </a:extLst>
          </p:cNvPr>
          <p:cNvSpPr>
            <a:spLocks noChangeAspect="1" noChangeArrowheads="1" noTextEdit="1"/>
          </p:cNvSpPr>
          <p:nvPr userDrawn="1"/>
        </p:nvSpPr>
        <p:spPr bwMode="auto">
          <a:xfrm>
            <a:off x="135731" y="139701"/>
            <a:ext cx="8863806" cy="4865686"/>
          </a:xfrm>
          <a:custGeom>
            <a:avLst/>
            <a:gdLst>
              <a:gd name="connsiteX0" fmla="*/ 0 w 8863806"/>
              <a:gd name="connsiteY0" fmla="*/ 0 h 4865686"/>
              <a:gd name="connsiteX1" fmla="*/ 8863806 w 8863806"/>
              <a:gd name="connsiteY1" fmla="*/ 0 h 4865686"/>
              <a:gd name="connsiteX2" fmla="*/ 8863806 w 8863806"/>
              <a:gd name="connsiteY2" fmla="*/ 4865686 h 4865686"/>
              <a:gd name="connsiteX3" fmla="*/ 0 w 8863806"/>
              <a:gd name="connsiteY3" fmla="*/ 4865686 h 4865686"/>
              <a:gd name="connsiteX4" fmla="*/ 0 w 8863806"/>
              <a:gd name="connsiteY4" fmla="*/ 0 h 4865686"/>
              <a:gd name="connsiteX0" fmla="*/ 0 w 8863806"/>
              <a:gd name="connsiteY0" fmla="*/ 0 h 4865686"/>
              <a:gd name="connsiteX1" fmla="*/ 8863806 w 8863806"/>
              <a:gd name="connsiteY1" fmla="*/ 0 h 4865686"/>
              <a:gd name="connsiteX2" fmla="*/ 8863806 w 8863806"/>
              <a:gd name="connsiteY2" fmla="*/ 48656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74749 h 4865686"/>
              <a:gd name="connsiteX3" fmla="*/ 8863806 w 8863806"/>
              <a:gd name="connsiteY3" fmla="*/ 4865686 h 4865686"/>
              <a:gd name="connsiteX4" fmla="*/ 2807494 w 8863806"/>
              <a:gd name="connsiteY4" fmla="*/ 4860924 h 4865686"/>
              <a:gd name="connsiteX5" fmla="*/ 0 w 8863806"/>
              <a:gd name="connsiteY5" fmla="*/ 4865686 h 4865686"/>
              <a:gd name="connsiteX6" fmla="*/ 0 w 8863806"/>
              <a:gd name="connsiteY6" fmla="*/ 0 h 4865686"/>
              <a:gd name="connsiteX0" fmla="*/ 0 w 8863806"/>
              <a:gd name="connsiteY0" fmla="*/ 0 h 4865686"/>
              <a:gd name="connsiteX1" fmla="*/ 8863806 w 8863806"/>
              <a:gd name="connsiteY1" fmla="*/ 0 h 4865686"/>
              <a:gd name="connsiteX2" fmla="*/ 8858250 w 8863806"/>
              <a:gd name="connsiteY2" fmla="*/ 1174749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39030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21782 w 8863806"/>
              <a:gd name="connsiteY3" fmla="*/ 4860924 h 4865686"/>
              <a:gd name="connsiteX4" fmla="*/ 0 w 8863806"/>
              <a:gd name="connsiteY4" fmla="*/ 4865686 h 4865686"/>
              <a:gd name="connsiteX5" fmla="*/ 0 w 8863806"/>
              <a:gd name="connsiteY5" fmla="*/ 0 h 48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806" h="4865686">
                <a:moveTo>
                  <a:pt x="0" y="0"/>
                </a:moveTo>
                <a:lnTo>
                  <a:pt x="8863806" y="0"/>
                </a:lnTo>
                <a:cubicBezTo>
                  <a:pt x="8862748" y="377295"/>
                  <a:pt x="8861689" y="754591"/>
                  <a:pt x="8860631" y="1131886"/>
                </a:cubicBezTo>
                <a:lnTo>
                  <a:pt x="2821782" y="4860924"/>
                </a:lnTo>
                <a:lnTo>
                  <a:pt x="0" y="4865686"/>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ctrTitle"/>
          </p:nvPr>
        </p:nvSpPr>
        <p:spPr>
          <a:xfrm>
            <a:off x="957262" y="2021681"/>
            <a:ext cx="4836319" cy="1200150"/>
          </a:xfrm>
        </p:spPr>
        <p:txBody>
          <a:bodyPr anchor="t" anchorCtr="0"/>
          <a:lstStyle>
            <a:lvl1pPr algn="l">
              <a:lnSpc>
                <a:spcPct val="110000"/>
              </a:lnSpc>
              <a:defRPr sz="2100" b="1" cap="none" baseline="0">
                <a:solidFill>
                  <a:srgbClr val="706F6F"/>
                </a:solidFill>
              </a:defRPr>
            </a:lvl1pPr>
          </a:lstStyle>
          <a:p>
            <a:r>
              <a:rPr lang="en-US"/>
              <a:t>Click to edit Master title style</a:t>
            </a:r>
            <a:endParaRPr lang="en-US" dirty="0"/>
          </a:p>
        </p:txBody>
      </p:sp>
      <p:sp>
        <p:nvSpPr>
          <p:cNvPr id="3" name="Subtitle 2"/>
          <p:cNvSpPr>
            <a:spLocks noGrp="1"/>
          </p:cNvSpPr>
          <p:nvPr>
            <p:ph type="subTitle" idx="1"/>
          </p:nvPr>
        </p:nvSpPr>
        <p:spPr>
          <a:xfrm>
            <a:off x="957263" y="3407569"/>
            <a:ext cx="3564732" cy="585787"/>
          </a:xfrm>
        </p:spPr>
        <p:txBody>
          <a:bodyPr/>
          <a:lstStyle>
            <a:lvl1pPr marL="0" indent="0" algn="l">
              <a:lnSpc>
                <a:spcPct val="110000"/>
              </a:lnSpc>
              <a:spcBef>
                <a:spcPts val="0"/>
              </a:spcBef>
              <a:buNone/>
              <a:defRPr sz="1100" cap="all" baseline="0">
                <a:solidFill>
                  <a:srgbClr val="706F6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Freeform 7">
            <a:extLst>
              <a:ext uri="{FF2B5EF4-FFF2-40B4-BE49-F238E27FC236}">
                <a16:creationId xmlns:a16="http://schemas.microsoft.com/office/drawing/2014/main" id="{77D16ACC-72A8-46C6-84FF-32A04C2B557C}"/>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65" h="7216">
                <a:moveTo>
                  <a:pt x="7665" y="5715"/>
                </a:moveTo>
                <a:lnTo>
                  <a:pt x="7665" y="0"/>
                </a:lnTo>
                <a:lnTo>
                  <a:pt x="7665" y="0"/>
                </a:lnTo>
                <a:lnTo>
                  <a:pt x="4130" y="0"/>
                </a:lnTo>
                <a:lnTo>
                  <a:pt x="5455" y="2145"/>
                </a:lnTo>
                <a:lnTo>
                  <a:pt x="2610" y="3905"/>
                </a:lnTo>
                <a:lnTo>
                  <a:pt x="2609" y="0"/>
                </a:lnTo>
                <a:lnTo>
                  <a:pt x="2609" y="0"/>
                </a:lnTo>
                <a:lnTo>
                  <a:pt x="2609" y="0"/>
                </a:lnTo>
                <a:lnTo>
                  <a:pt x="0" y="0"/>
                </a:lnTo>
                <a:lnTo>
                  <a:pt x="1" y="5520"/>
                </a:lnTo>
                <a:lnTo>
                  <a:pt x="1051" y="7216"/>
                </a:lnTo>
                <a:lnTo>
                  <a:pt x="6507" y="3844"/>
                </a:lnTo>
                <a:lnTo>
                  <a:pt x="7665" y="5715"/>
                </a:lnTo>
                <a:close/>
              </a:path>
            </a:pathLst>
          </a:custGeom>
          <a:solidFill>
            <a:srgbClr val="E278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grpSp>
      <p:sp>
        <p:nvSpPr>
          <p:cNvPr id="31" name="Picture Placeholder 4">
            <a:extLst>
              <a:ext uri="{FF2B5EF4-FFF2-40B4-BE49-F238E27FC236}">
                <a16:creationId xmlns:a16="http://schemas.microsoft.com/office/drawing/2014/main" id="{E6AC8C3F-0F27-4FE5-92BC-5BED72A995D7}"/>
              </a:ext>
            </a:extLst>
          </p:cNvPr>
          <p:cNvSpPr>
            <a:spLocks noGrp="1"/>
          </p:cNvSpPr>
          <p:nvPr>
            <p:ph type="pic" sz="quarter" idx="10"/>
          </p:nvPr>
        </p:nvSpPr>
        <p:spPr>
          <a:xfrm>
            <a:off x="2943226" y="1519200"/>
            <a:ext cx="6057900" cy="3481384"/>
          </a:xfrm>
          <a:custGeom>
            <a:avLst/>
            <a:gdLst>
              <a:gd name="connsiteX0" fmla="*/ 0 w 6056313"/>
              <a:gd name="connsiteY0" fmla="*/ 3483766 h 3483766"/>
              <a:gd name="connsiteX1" fmla="*/ 0 w 6056313"/>
              <a:gd name="connsiteY1" fmla="*/ 0 h 3483766"/>
              <a:gd name="connsiteX2" fmla="*/ 6056313 w 6056313"/>
              <a:gd name="connsiteY2" fmla="*/ 3483766 h 3483766"/>
              <a:gd name="connsiteX3" fmla="*/ 0 w 6056313"/>
              <a:gd name="connsiteY3" fmla="*/ 3483766 h 3483766"/>
              <a:gd name="connsiteX0" fmla="*/ 0 w 6057900"/>
              <a:gd name="connsiteY0" fmla="*/ 3726654 h 3726654"/>
              <a:gd name="connsiteX1" fmla="*/ 6057900 w 6057900"/>
              <a:gd name="connsiteY1" fmla="*/ 0 h 3726654"/>
              <a:gd name="connsiteX2" fmla="*/ 6056313 w 6057900"/>
              <a:gd name="connsiteY2" fmla="*/ 3726654 h 3726654"/>
              <a:gd name="connsiteX3" fmla="*/ 0 w 6057900"/>
              <a:gd name="connsiteY3" fmla="*/ 3726654 h 3726654"/>
              <a:gd name="connsiteX0" fmla="*/ 0 w 6057900"/>
              <a:gd name="connsiteY0" fmla="*/ 2786061 h 2786061"/>
              <a:gd name="connsiteX1" fmla="*/ 6057900 w 6057900"/>
              <a:gd name="connsiteY1" fmla="*/ 0 h 2786061"/>
              <a:gd name="connsiteX2" fmla="*/ 6056313 w 6057900"/>
              <a:gd name="connsiteY2" fmla="*/ 2786061 h 2786061"/>
              <a:gd name="connsiteX3" fmla="*/ 0 w 6057900"/>
              <a:gd name="connsiteY3" fmla="*/ 2786061 h 2786061"/>
              <a:gd name="connsiteX0" fmla="*/ 0 w 6057900"/>
              <a:gd name="connsiteY0" fmla="*/ 2709861 h 2709861"/>
              <a:gd name="connsiteX1" fmla="*/ 6057900 w 6057900"/>
              <a:gd name="connsiteY1" fmla="*/ 0 h 2709861"/>
              <a:gd name="connsiteX2" fmla="*/ 6056313 w 6057900"/>
              <a:gd name="connsiteY2" fmla="*/ 2709861 h 2709861"/>
              <a:gd name="connsiteX3" fmla="*/ 0 w 6057900"/>
              <a:gd name="connsiteY3" fmla="*/ 2709861 h 2709861"/>
              <a:gd name="connsiteX0" fmla="*/ 0 w 6057900"/>
              <a:gd name="connsiteY0" fmla="*/ 2809873 h 2809873"/>
              <a:gd name="connsiteX1" fmla="*/ 6057900 w 6057900"/>
              <a:gd name="connsiteY1" fmla="*/ 0 h 2809873"/>
              <a:gd name="connsiteX2" fmla="*/ 6056313 w 6057900"/>
              <a:gd name="connsiteY2" fmla="*/ 2809873 h 2809873"/>
              <a:gd name="connsiteX3" fmla="*/ 0 w 6057900"/>
              <a:gd name="connsiteY3" fmla="*/ 2809873 h 2809873"/>
              <a:gd name="connsiteX0" fmla="*/ 0 w 6057900"/>
              <a:gd name="connsiteY0" fmla="*/ 2809873 h 2809873"/>
              <a:gd name="connsiteX1" fmla="*/ 5850730 w 6057900"/>
              <a:gd name="connsiteY1" fmla="*/ 95251 h 2809873"/>
              <a:gd name="connsiteX2" fmla="*/ 6057900 w 6057900"/>
              <a:gd name="connsiteY2" fmla="*/ 0 h 2809873"/>
              <a:gd name="connsiteX3" fmla="*/ 6056313 w 6057900"/>
              <a:gd name="connsiteY3" fmla="*/ 2809873 h 2809873"/>
              <a:gd name="connsiteX4" fmla="*/ 0 w 6057900"/>
              <a:gd name="connsiteY4" fmla="*/ 2809873 h 2809873"/>
              <a:gd name="connsiteX0" fmla="*/ 0 w 6057900"/>
              <a:gd name="connsiteY0" fmla="*/ 3476622 h 3476622"/>
              <a:gd name="connsiteX1" fmla="*/ 5641180 w 6057900"/>
              <a:gd name="connsiteY1" fmla="*/ 0 h 3476622"/>
              <a:gd name="connsiteX2" fmla="*/ 6057900 w 6057900"/>
              <a:gd name="connsiteY2" fmla="*/ 666749 h 3476622"/>
              <a:gd name="connsiteX3" fmla="*/ 6056313 w 6057900"/>
              <a:gd name="connsiteY3" fmla="*/ 3476622 h 3476622"/>
              <a:gd name="connsiteX4" fmla="*/ 0 w 6057900"/>
              <a:gd name="connsiteY4" fmla="*/ 3476622 h 3476622"/>
              <a:gd name="connsiteX0" fmla="*/ 0 w 6057900"/>
              <a:gd name="connsiteY0" fmla="*/ 3433759 h 3433759"/>
              <a:gd name="connsiteX1" fmla="*/ 5669755 w 6057900"/>
              <a:gd name="connsiteY1" fmla="*/ 0 h 3433759"/>
              <a:gd name="connsiteX2" fmla="*/ 6057900 w 6057900"/>
              <a:gd name="connsiteY2" fmla="*/ 623886 h 3433759"/>
              <a:gd name="connsiteX3" fmla="*/ 6056313 w 6057900"/>
              <a:gd name="connsiteY3" fmla="*/ 3433759 h 3433759"/>
              <a:gd name="connsiteX4" fmla="*/ 0 w 6057900"/>
              <a:gd name="connsiteY4" fmla="*/ 3433759 h 3433759"/>
              <a:gd name="connsiteX0" fmla="*/ 0 w 6057900"/>
              <a:gd name="connsiteY0" fmla="*/ 3481384 h 3481384"/>
              <a:gd name="connsiteX1" fmla="*/ 5638799 w 6057900"/>
              <a:gd name="connsiteY1" fmla="*/ 0 h 3481384"/>
              <a:gd name="connsiteX2" fmla="*/ 6057900 w 6057900"/>
              <a:gd name="connsiteY2" fmla="*/ 671511 h 3481384"/>
              <a:gd name="connsiteX3" fmla="*/ 6056313 w 6057900"/>
              <a:gd name="connsiteY3" fmla="*/ 3481384 h 3481384"/>
              <a:gd name="connsiteX4" fmla="*/ 0 w 6057900"/>
              <a:gd name="connsiteY4" fmla="*/ 3481384 h 3481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3481384">
                <a:moveTo>
                  <a:pt x="0" y="3481384"/>
                </a:moveTo>
                <a:lnTo>
                  <a:pt x="5638799" y="0"/>
                </a:lnTo>
                <a:lnTo>
                  <a:pt x="6057900" y="671511"/>
                </a:lnTo>
                <a:lnTo>
                  <a:pt x="6056313" y="3481384"/>
                </a:lnTo>
                <a:lnTo>
                  <a:pt x="0" y="3481384"/>
                </a:lnTo>
                <a:close/>
              </a:path>
            </a:pathLst>
          </a:custGeom>
          <a:solidFill>
            <a:srgbClr val="E6E6E6"/>
          </a:solidFill>
        </p:spPr>
        <p:txBody>
          <a:bodyPr anchor="b" anchorCtr="0"/>
          <a:lstStyle>
            <a:lvl1pPr marL="0" indent="0" algn="r">
              <a:buNone/>
              <a:defRPr>
                <a:solidFill>
                  <a:srgbClr val="FFFFFF"/>
                </a:solidFill>
              </a:defRPr>
            </a:lvl1pPr>
          </a:lstStyle>
          <a:p>
            <a:r>
              <a:rPr lang="en-US"/>
              <a:t>Drag picture to placeholder or click icon to add</a:t>
            </a:r>
          </a:p>
        </p:txBody>
      </p:sp>
    </p:spTree>
    <p:extLst>
      <p:ext uri="{BB962C8B-B14F-4D97-AF65-F5344CB8AC3E}">
        <p14:creationId xmlns:p14="http://schemas.microsoft.com/office/powerpoint/2010/main" val="2402109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1" name="AutoShape 3">
            <a:extLst>
              <a:ext uri="{FF2B5EF4-FFF2-40B4-BE49-F238E27FC236}">
                <a16:creationId xmlns:a16="http://schemas.microsoft.com/office/drawing/2014/main" id="{542DE58A-AE23-4118-9916-F67C46D31601}"/>
              </a:ext>
            </a:extLst>
          </p:cNvPr>
          <p:cNvSpPr>
            <a:spLocks noChangeAspect="1" noChangeArrowheads="1" noTextEdit="1"/>
          </p:cNvSpPr>
          <p:nvPr userDrawn="1"/>
        </p:nvSpPr>
        <p:spPr bwMode="auto">
          <a:xfrm>
            <a:off x="135731" y="139701"/>
            <a:ext cx="8863806" cy="4865686"/>
          </a:xfrm>
          <a:custGeom>
            <a:avLst/>
            <a:gdLst>
              <a:gd name="connsiteX0" fmla="*/ 0 w 8863806"/>
              <a:gd name="connsiteY0" fmla="*/ 0 h 4865686"/>
              <a:gd name="connsiteX1" fmla="*/ 8863806 w 8863806"/>
              <a:gd name="connsiteY1" fmla="*/ 0 h 4865686"/>
              <a:gd name="connsiteX2" fmla="*/ 8863806 w 8863806"/>
              <a:gd name="connsiteY2" fmla="*/ 4865686 h 4865686"/>
              <a:gd name="connsiteX3" fmla="*/ 0 w 8863806"/>
              <a:gd name="connsiteY3" fmla="*/ 4865686 h 4865686"/>
              <a:gd name="connsiteX4" fmla="*/ 0 w 8863806"/>
              <a:gd name="connsiteY4" fmla="*/ 0 h 4865686"/>
              <a:gd name="connsiteX0" fmla="*/ 0 w 8863806"/>
              <a:gd name="connsiteY0" fmla="*/ 0 h 4865686"/>
              <a:gd name="connsiteX1" fmla="*/ 8863806 w 8863806"/>
              <a:gd name="connsiteY1" fmla="*/ 0 h 4865686"/>
              <a:gd name="connsiteX2" fmla="*/ 8863806 w 8863806"/>
              <a:gd name="connsiteY2" fmla="*/ 48656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74749 h 4865686"/>
              <a:gd name="connsiteX3" fmla="*/ 8863806 w 8863806"/>
              <a:gd name="connsiteY3" fmla="*/ 4865686 h 4865686"/>
              <a:gd name="connsiteX4" fmla="*/ 2807494 w 8863806"/>
              <a:gd name="connsiteY4" fmla="*/ 4860924 h 4865686"/>
              <a:gd name="connsiteX5" fmla="*/ 0 w 8863806"/>
              <a:gd name="connsiteY5" fmla="*/ 4865686 h 4865686"/>
              <a:gd name="connsiteX6" fmla="*/ 0 w 8863806"/>
              <a:gd name="connsiteY6" fmla="*/ 0 h 4865686"/>
              <a:gd name="connsiteX0" fmla="*/ 0 w 8863806"/>
              <a:gd name="connsiteY0" fmla="*/ 0 h 4865686"/>
              <a:gd name="connsiteX1" fmla="*/ 8863806 w 8863806"/>
              <a:gd name="connsiteY1" fmla="*/ 0 h 4865686"/>
              <a:gd name="connsiteX2" fmla="*/ 8858250 w 8863806"/>
              <a:gd name="connsiteY2" fmla="*/ 1174749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39030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21782 w 8863806"/>
              <a:gd name="connsiteY3" fmla="*/ 4860924 h 4865686"/>
              <a:gd name="connsiteX4" fmla="*/ 0 w 8863806"/>
              <a:gd name="connsiteY4" fmla="*/ 4865686 h 4865686"/>
              <a:gd name="connsiteX5" fmla="*/ 0 w 8863806"/>
              <a:gd name="connsiteY5" fmla="*/ 0 h 48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806" h="4865686">
                <a:moveTo>
                  <a:pt x="0" y="0"/>
                </a:moveTo>
                <a:lnTo>
                  <a:pt x="8863806" y="0"/>
                </a:lnTo>
                <a:cubicBezTo>
                  <a:pt x="8862748" y="377295"/>
                  <a:pt x="8861689" y="754591"/>
                  <a:pt x="8860631" y="1131886"/>
                </a:cubicBezTo>
                <a:lnTo>
                  <a:pt x="2821782" y="4860924"/>
                </a:lnTo>
                <a:lnTo>
                  <a:pt x="0" y="4865686"/>
                </a:lnTo>
                <a:lnTo>
                  <a:pt x="0" y="0"/>
                </a:lnTo>
                <a:close/>
              </a:path>
            </a:pathLst>
          </a:custGeom>
          <a:solidFill>
            <a:srgbClr val="E278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ctrTitle"/>
          </p:nvPr>
        </p:nvSpPr>
        <p:spPr>
          <a:xfrm>
            <a:off x="957262" y="2021681"/>
            <a:ext cx="4836319" cy="1200150"/>
          </a:xfrm>
        </p:spPr>
        <p:txBody>
          <a:bodyPr anchor="t" anchorCtr="0"/>
          <a:lstStyle>
            <a:lvl1pPr algn="l">
              <a:lnSpc>
                <a:spcPct val="110000"/>
              </a:lnSpc>
              <a:defRPr sz="2100" b="1" cap="none"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957263" y="3407569"/>
            <a:ext cx="3564732" cy="585787"/>
          </a:xfrm>
        </p:spPr>
        <p:txBody>
          <a:bodyPr/>
          <a:lstStyle>
            <a:lvl1pPr marL="0" indent="0" algn="l">
              <a:lnSpc>
                <a:spcPct val="110000"/>
              </a:lnSpc>
              <a:spcBef>
                <a:spcPts val="0"/>
              </a:spcBef>
              <a:buNone/>
              <a:defRPr sz="1100" cap="all" baseline="0">
                <a:solidFill>
                  <a:srgbClr val="FFFF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Freeform 7">
            <a:extLst>
              <a:ext uri="{FF2B5EF4-FFF2-40B4-BE49-F238E27FC236}">
                <a16:creationId xmlns:a16="http://schemas.microsoft.com/office/drawing/2014/main" id="{77D16ACC-72A8-46C6-84FF-32A04C2B557C}"/>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65" h="7216">
                <a:moveTo>
                  <a:pt x="7665" y="5715"/>
                </a:moveTo>
                <a:lnTo>
                  <a:pt x="7665" y="0"/>
                </a:lnTo>
                <a:lnTo>
                  <a:pt x="7665" y="0"/>
                </a:lnTo>
                <a:lnTo>
                  <a:pt x="4130" y="0"/>
                </a:lnTo>
                <a:lnTo>
                  <a:pt x="5455" y="2145"/>
                </a:lnTo>
                <a:lnTo>
                  <a:pt x="2610" y="3905"/>
                </a:lnTo>
                <a:lnTo>
                  <a:pt x="2609" y="0"/>
                </a:lnTo>
                <a:lnTo>
                  <a:pt x="2609" y="0"/>
                </a:lnTo>
                <a:lnTo>
                  <a:pt x="2609" y="0"/>
                </a:lnTo>
                <a:lnTo>
                  <a:pt x="0" y="0"/>
                </a:lnTo>
                <a:lnTo>
                  <a:pt x="1" y="5520"/>
                </a:lnTo>
                <a:lnTo>
                  <a:pt x="1051" y="7216"/>
                </a:lnTo>
                <a:lnTo>
                  <a:pt x="6507" y="3844"/>
                </a:lnTo>
                <a:lnTo>
                  <a:pt x="7665" y="57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grpSp>
      <p:sp>
        <p:nvSpPr>
          <p:cNvPr id="12" name="Picture Placeholder 4">
            <a:extLst>
              <a:ext uri="{FF2B5EF4-FFF2-40B4-BE49-F238E27FC236}">
                <a16:creationId xmlns:a16="http://schemas.microsoft.com/office/drawing/2014/main" id="{AE16E74D-6CF3-46C2-9F7D-B930E815A8F8}"/>
              </a:ext>
            </a:extLst>
          </p:cNvPr>
          <p:cNvSpPr>
            <a:spLocks noGrp="1"/>
          </p:cNvSpPr>
          <p:nvPr>
            <p:ph type="pic" sz="quarter" idx="10"/>
          </p:nvPr>
        </p:nvSpPr>
        <p:spPr>
          <a:xfrm>
            <a:off x="2943226" y="1519200"/>
            <a:ext cx="6057900" cy="3481384"/>
          </a:xfrm>
          <a:custGeom>
            <a:avLst/>
            <a:gdLst>
              <a:gd name="connsiteX0" fmla="*/ 0 w 6056313"/>
              <a:gd name="connsiteY0" fmla="*/ 3483766 h 3483766"/>
              <a:gd name="connsiteX1" fmla="*/ 0 w 6056313"/>
              <a:gd name="connsiteY1" fmla="*/ 0 h 3483766"/>
              <a:gd name="connsiteX2" fmla="*/ 6056313 w 6056313"/>
              <a:gd name="connsiteY2" fmla="*/ 3483766 h 3483766"/>
              <a:gd name="connsiteX3" fmla="*/ 0 w 6056313"/>
              <a:gd name="connsiteY3" fmla="*/ 3483766 h 3483766"/>
              <a:gd name="connsiteX0" fmla="*/ 0 w 6057900"/>
              <a:gd name="connsiteY0" fmla="*/ 3726654 h 3726654"/>
              <a:gd name="connsiteX1" fmla="*/ 6057900 w 6057900"/>
              <a:gd name="connsiteY1" fmla="*/ 0 h 3726654"/>
              <a:gd name="connsiteX2" fmla="*/ 6056313 w 6057900"/>
              <a:gd name="connsiteY2" fmla="*/ 3726654 h 3726654"/>
              <a:gd name="connsiteX3" fmla="*/ 0 w 6057900"/>
              <a:gd name="connsiteY3" fmla="*/ 3726654 h 3726654"/>
              <a:gd name="connsiteX0" fmla="*/ 0 w 6057900"/>
              <a:gd name="connsiteY0" fmla="*/ 2786061 h 2786061"/>
              <a:gd name="connsiteX1" fmla="*/ 6057900 w 6057900"/>
              <a:gd name="connsiteY1" fmla="*/ 0 h 2786061"/>
              <a:gd name="connsiteX2" fmla="*/ 6056313 w 6057900"/>
              <a:gd name="connsiteY2" fmla="*/ 2786061 h 2786061"/>
              <a:gd name="connsiteX3" fmla="*/ 0 w 6057900"/>
              <a:gd name="connsiteY3" fmla="*/ 2786061 h 2786061"/>
              <a:gd name="connsiteX0" fmla="*/ 0 w 6057900"/>
              <a:gd name="connsiteY0" fmla="*/ 2709861 h 2709861"/>
              <a:gd name="connsiteX1" fmla="*/ 6057900 w 6057900"/>
              <a:gd name="connsiteY1" fmla="*/ 0 h 2709861"/>
              <a:gd name="connsiteX2" fmla="*/ 6056313 w 6057900"/>
              <a:gd name="connsiteY2" fmla="*/ 2709861 h 2709861"/>
              <a:gd name="connsiteX3" fmla="*/ 0 w 6057900"/>
              <a:gd name="connsiteY3" fmla="*/ 2709861 h 2709861"/>
              <a:gd name="connsiteX0" fmla="*/ 0 w 6057900"/>
              <a:gd name="connsiteY0" fmla="*/ 2809873 h 2809873"/>
              <a:gd name="connsiteX1" fmla="*/ 6057900 w 6057900"/>
              <a:gd name="connsiteY1" fmla="*/ 0 h 2809873"/>
              <a:gd name="connsiteX2" fmla="*/ 6056313 w 6057900"/>
              <a:gd name="connsiteY2" fmla="*/ 2809873 h 2809873"/>
              <a:gd name="connsiteX3" fmla="*/ 0 w 6057900"/>
              <a:gd name="connsiteY3" fmla="*/ 2809873 h 2809873"/>
              <a:gd name="connsiteX0" fmla="*/ 0 w 6057900"/>
              <a:gd name="connsiteY0" fmla="*/ 2809873 h 2809873"/>
              <a:gd name="connsiteX1" fmla="*/ 5850730 w 6057900"/>
              <a:gd name="connsiteY1" fmla="*/ 95251 h 2809873"/>
              <a:gd name="connsiteX2" fmla="*/ 6057900 w 6057900"/>
              <a:gd name="connsiteY2" fmla="*/ 0 h 2809873"/>
              <a:gd name="connsiteX3" fmla="*/ 6056313 w 6057900"/>
              <a:gd name="connsiteY3" fmla="*/ 2809873 h 2809873"/>
              <a:gd name="connsiteX4" fmla="*/ 0 w 6057900"/>
              <a:gd name="connsiteY4" fmla="*/ 2809873 h 2809873"/>
              <a:gd name="connsiteX0" fmla="*/ 0 w 6057900"/>
              <a:gd name="connsiteY0" fmla="*/ 3476622 h 3476622"/>
              <a:gd name="connsiteX1" fmla="*/ 5641180 w 6057900"/>
              <a:gd name="connsiteY1" fmla="*/ 0 h 3476622"/>
              <a:gd name="connsiteX2" fmla="*/ 6057900 w 6057900"/>
              <a:gd name="connsiteY2" fmla="*/ 666749 h 3476622"/>
              <a:gd name="connsiteX3" fmla="*/ 6056313 w 6057900"/>
              <a:gd name="connsiteY3" fmla="*/ 3476622 h 3476622"/>
              <a:gd name="connsiteX4" fmla="*/ 0 w 6057900"/>
              <a:gd name="connsiteY4" fmla="*/ 3476622 h 3476622"/>
              <a:gd name="connsiteX0" fmla="*/ 0 w 6057900"/>
              <a:gd name="connsiteY0" fmla="*/ 3433759 h 3433759"/>
              <a:gd name="connsiteX1" fmla="*/ 5669755 w 6057900"/>
              <a:gd name="connsiteY1" fmla="*/ 0 h 3433759"/>
              <a:gd name="connsiteX2" fmla="*/ 6057900 w 6057900"/>
              <a:gd name="connsiteY2" fmla="*/ 623886 h 3433759"/>
              <a:gd name="connsiteX3" fmla="*/ 6056313 w 6057900"/>
              <a:gd name="connsiteY3" fmla="*/ 3433759 h 3433759"/>
              <a:gd name="connsiteX4" fmla="*/ 0 w 6057900"/>
              <a:gd name="connsiteY4" fmla="*/ 3433759 h 3433759"/>
              <a:gd name="connsiteX0" fmla="*/ 0 w 6057900"/>
              <a:gd name="connsiteY0" fmla="*/ 3481384 h 3481384"/>
              <a:gd name="connsiteX1" fmla="*/ 5638799 w 6057900"/>
              <a:gd name="connsiteY1" fmla="*/ 0 h 3481384"/>
              <a:gd name="connsiteX2" fmla="*/ 6057900 w 6057900"/>
              <a:gd name="connsiteY2" fmla="*/ 671511 h 3481384"/>
              <a:gd name="connsiteX3" fmla="*/ 6056313 w 6057900"/>
              <a:gd name="connsiteY3" fmla="*/ 3481384 h 3481384"/>
              <a:gd name="connsiteX4" fmla="*/ 0 w 6057900"/>
              <a:gd name="connsiteY4" fmla="*/ 3481384 h 3481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3481384">
                <a:moveTo>
                  <a:pt x="0" y="3481384"/>
                </a:moveTo>
                <a:lnTo>
                  <a:pt x="5638799" y="0"/>
                </a:lnTo>
                <a:lnTo>
                  <a:pt x="6057900" y="671511"/>
                </a:lnTo>
                <a:lnTo>
                  <a:pt x="6056313" y="3481384"/>
                </a:lnTo>
                <a:lnTo>
                  <a:pt x="0" y="3481384"/>
                </a:lnTo>
                <a:close/>
              </a:path>
            </a:pathLst>
          </a:custGeom>
          <a:solidFill>
            <a:srgbClr val="E6E6E6"/>
          </a:solidFill>
        </p:spPr>
        <p:txBody>
          <a:bodyPr anchor="b" anchorCtr="0"/>
          <a:lstStyle>
            <a:lvl1pPr marL="0" indent="0" algn="r">
              <a:buNone/>
              <a:defRPr>
                <a:solidFill>
                  <a:srgbClr val="FFFFFF"/>
                </a:solidFill>
              </a:defRPr>
            </a:lvl1pPr>
          </a:lstStyle>
          <a:p>
            <a:r>
              <a:rPr lang="en-US"/>
              <a:t>Drag picture to placeholder or click icon to add</a:t>
            </a:r>
          </a:p>
        </p:txBody>
      </p:sp>
    </p:spTree>
    <p:extLst>
      <p:ext uri="{BB962C8B-B14F-4D97-AF65-F5344CB8AC3E}">
        <p14:creationId xmlns:p14="http://schemas.microsoft.com/office/powerpoint/2010/main" val="406397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icture Background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grpSp>
      <p:sp>
        <p:nvSpPr>
          <p:cNvPr id="21" name="Freeform 6">
            <a:extLst>
              <a:ext uri="{FF2B5EF4-FFF2-40B4-BE49-F238E27FC236}">
                <a16:creationId xmlns:a16="http://schemas.microsoft.com/office/drawing/2014/main" id="{01070706-4E13-4655-86CB-66A8DE0E30FD}"/>
              </a:ext>
            </a:extLst>
          </p:cNvPr>
          <p:cNvSpPr>
            <a:spLocks/>
          </p:cNvSpPr>
          <p:nvPr userDrawn="1"/>
        </p:nvSpPr>
        <p:spPr bwMode="gray">
          <a:xfrm>
            <a:off x="2938835" y="1270000"/>
            <a:ext cx="6060704" cy="3735747"/>
          </a:xfrm>
          <a:custGeom>
            <a:avLst/>
            <a:gdLst>
              <a:gd name="T0" fmla="*/ 16800 w 16800"/>
              <a:gd name="T1" fmla="*/ 10364 h 10364"/>
              <a:gd name="T2" fmla="*/ 16800 w 16800"/>
              <a:gd name="T3" fmla="*/ 0 h 10364"/>
              <a:gd name="T4" fmla="*/ 15642 w 16800"/>
              <a:gd name="T5" fmla="*/ 708 h 10364"/>
              <a:gd name="T6" fmla="*/ 0 w 16800"/>
              <a:gd name="T7" fmla="*/ 10364 h 10364"/>
              <a:gd name="T8" fmla="*/ 16800 w 16800"/>
              <a:gd name="T9" fmla="*/ 10364 h 10364"/>
              <a:gd name="connsiteX0" fmla="*/ 16463 w 16463"/>
              <a:gd name="connsiteY0" fmla="*/ 10364 h 10364"/>
              <a:gd name="connsiteX1" fmla="*/ 16463 w 16463"/>
              <a:gd name="connsiteY1" fmla="*/ 0 h 10364"/>
              <a:gd name="connsiteX2" fmla="*/ 15305 w 16463"/>
              <a:gd name="connsiteY2" fmla="*/ 708 h 10364"/>
              <a:gd name="connsiteX3" fmla="*/ 0 w 16463"/>
              <a:gd name="connsiteY3" fmla="*/ 10344 h 10364"/>
              <a:gd name="connsiteX4" fmla="*/ 16463 w 16463"/>
              <a:gd name="connsiteY4" fmla="*/ 10364 h 10364"/>
              <a:gd name="connsiteX0" fmla="*/ 16807 w 16807"/>
              <a:gd name="connsiteY0" fmla="*/ 10364 h 10364"/>
              <a:gd name="connsiteX1" fmla="*/ 16807 w 16807"/>
              <a:gd name="connsiteY1" fmla="*/ 0 h 10364"/>
              <a:gd name="connsiteX2" fmla="*/ 15649 w 16807"/>
              <a:gd name="connsiteY2" fmla="*/ 708 h 10364"/>
              <a:gd name="connsiteX3" fmla="*/ 0 w 16807"/>
              <a:gd name="connsiteY3" fmla="*/ 10351 h 10364"/>
              <a:gd name="connsiteX4" fmla="*/ 16807 w 16807"/>
              <a:gd name="connsiteY4" fmla="*/ 10364 h 10364"/>
              <a:gd name="connsiteX0" fmla="*/ 16807 w 16807"/>
              <a:gd name="connsiteY0" fmla="*/ 10364 h 10364"/>
              <a:gd name="connsiteX1" fmla="*/ 16807 w 16807"/>
              <a:gd name="connsiteY1" fmla="*/ 0 h 10364"/>
              <a:gd name="connsiteX2" fmla="*/ 15642 w 16807"/>
              <a:gd name="connsiteY2" fmla="*/ 701 h 10364"/>
              <a:gd name="connsiteX3" fmla="*/ 0 w 16807"/>
              <a:gd name="connsiteY3" fmla="*/ 10351 h 10364"/>
              <a:gd name="connsiteX4" fmla="*/ 16807 w 16807"/>
              <a:gd name="connsiteY4" fmla="*/ 10364 h 10364"/>
              <a:gd name="connsiteX0" fmla="*/ 16807 w 16807"/>
              <a:gd name="connsiteY0" fmla="*/ 10364 h 10364"/>
              <a:gd name="connsiteX1" fmla="*/ 16807 w 16807"/>
              <a:gd name="connsiteY1" fmla="*/ 0 h 10364"/>
              <a:gd name="connsiteX2" fmla="*/ 15649 w 16807"/>
              <a:gd name="connsiteY2" fmla="*/ 701 h 10364"/>
              <a:gd name="connsiteX3" fmla="*/ 0 w 16807"/>
              <a:gd name="connsiteY3" fmla="*/ 10351 h 10364"/>
              <a:gd name="connsiteX4" fmla="*/ 16807 w 16807"/>
              <a:gd name="connsiteY4" fmla="*/ 10364 h 10364"/>
              <a:gd name="connsiteX0" fmla="*/ 16814 w 16814"/>
              <a:gd name="connsiteY0" fmla="*/ 10364 h 10364"/>
              <a:gd name="connsiteX1" fmla="*/ 16814 w 16814"/>
              <a:gd name="connsiteY1" fmla="*/ 0 h 10364"/>
              <a:gd name="connsiteX2" fmla="*/ 15656 w 16814"/>
              <a:gd name="connsiteY2" fmla="*/ 701 h 10364"/>
              <a:gd name="connsiteX3" fmla="*/ 0 w 16814"/>
              <a:gd name="connsiteY3" fmla="*/ 10358 h 10364"/>
              <a:gd name="connsiteX4" fmla="*/ 16814 w 16814"/>
              <a:gd name="connsiteY4" fmla="*/ 10364 h 10364"/>
              <a:gd name="connsiteX0" fmla="*/ 16821 w 16821"/>
              <a:gd name="connsiteY0" fmla="*/ 10364 h 10365"/>
              <a:gd name="connsiteX1" fmla="*/ 16821 w 16821"/>
              <a:gd name="connsiteY1" fmla="*/ 0 h 10365"/>
              <a:gd name="connsiteX2" fmla="*/ 15663 w 16821"/>
              <a:gd name="connsiteY2" fmla="*/ 701 h 10365"/>
              <a:gd name="connsiteX3" fmla="*/ 0 w 16821"/>
              <a:gd name="connsiteY3" fmla="*/ 10365 h 10365"/>
              <a:gd name="connsiteX4" fmla="*/ 16821 w 16821"/>
              <a:gd name="connsiteY4" fmla="*/ 10364 h 10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 h="10365">
                <a:moveTo>
                  <a:pt x="16821" y="10364"/>
                </a:moveTo>
                <a:lnTo>
                  <a:pt x="16821" y="0"/>
                </a:lnTo>
                <a:lnTo>
                  <a:pt x="15663" y="701"/>
                </a:lnTo>
                <a:lnTo>
                  <a:pt x="0" y="10365"/>
                </a:lnTo>
                <a:lnTo>
                  <a:pt x="16821" y="1036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7">
            <a:extLst>
              <a:ext uri="{FF2B5EF4-FFF2-40B4-BE49-F238E27FC236}">
                <a16:creationId xmlns:a16="http://schemas.microsoft.com/office/drawing/2014/main" id="{ECE95AB0-7FB9-4DF5-BC1B-CB7283A367FC}"/>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65" h="7216">
                <a:moveTo>
                  <a:pt x="7665" y="5715"/>
                </a:moveTo>
                <a:lnTo>
                  <a:pt x="7665" y="0"/>
                </a:lnTo>
                <a:lnTo>
                  <a:pt x="7665" y="0"/>
                </a:lnTo>
                <a:lnTo>
                  <a:pt x="4130" y="0"/>
                </a:lnTo>
                <a:lnTo>
                  <a:pt x="5455" y="2145"/>
                </a:lnTo>
                <a:lnTo>
                  <a:pt x="2610" y="3905"/>
                </a:lnTo>
                <a:lnTo>
                  <a:pt x="2609" y="0"/>
                </a:lnTo>
                <a:lnTo>
                  <a:pt x="2609" y="0"/>
                </a:lnTo>
                <a:lnTo>
                  <a:pt x="2609" y="0"/>
                </a:lnTo>
                <a:lnTo>
                  <a:pt x="0" y="0"/>
                </a:lnTo>
                <a:lnTo>
                  <a:pt x="1" y="5520"/>
                </a:lnTo>
                <a:lnTo>
                  <a:pt x="1051" y="7216"/>
                </a:lnTo>
                <a:lnTo>
                  <a:pt x="6507" y="3844"/>
                </a:lnTo>
                <a:lnTo>
                  <a:pt x="7665" y="5715"/>
                </a:lnTo>
                <a:close/>
              </a:path>
            </a:pathLst>
          </a:custGeom>
          <a:solidFill>
            <a:srgbClr val="E278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ctrTitle"/>
          </p:nvPr>
        </p:nvSpPr>
        <p:spPr>
          <a:xfrm>
            <a:off x="5350669" y="3450431"/>
            <a:ext cx="3136106" cy="1200150"/>
          </a:xfrm>
        </p:spPr>
        <p:txBody>
          <a:bodyPr anchor="ctr" anchorCtr="0"/>
          <a:lstStyle>
            <a:lvl1pPr algn="r">
              <a:lnSpc>
                <a:spcPct val="110000"/>
              </a:lnSpc>
              <a:defRPr sz="2100" b="1" cap="none" baseline="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223768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icture Backgroun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grpSp>
      <p:sp>
        <p:nvSpPr>
          <p:cNvPr id="11" name="Freeform 6">
            <a:extLst>
              <a:ext uri="{FF2B5EF4-FFF2-40B4-BE49-F238E27FC236}">
                <a16:creationId xmlns:a16="http://schemas.microsoft.com/office/drawing/2014/main" id="{C3CC5A14-2FEE-4B01-B09A-E1561FB3C748}"/>
              </a:ext>
            </a:extLst>
          </p:cNvPr>
          <p:cNvSpPr>
            <a:spLocks/>
          </p:cNvSpPr>
          <p:nvPr userDrawn="1"/>
        </p:nvSpPr>
        <p:spPr bwMode="gray">
          <a:xfrm>
            <a:off x="2938835" y="1270000"/>
            <a:ext cx="6060704" cy="3735747"/>
          </a:xfrm>
          <a:custGeom>
            <a:avLst/>
            <a:gdLst>
              <a:gd name="T0" fmla="*/ 16800 w 16800"/>
              <a:gd name="T1" fmla="*/ 10364 h 10364"/>
              <a:gd name="T2" fmla="*/ 16800 w 16800"/>
              <a:gd name="T3" fmla="*/ 0 h 10364"/>
              <a:gd name="T4" fmla="*/ 15642 w 16800"/>
              <a:gd name="T5" fmla="*/ 708 h 10364"/>
              <a:gd name="T6" fmla="*/ 0 w 16800"/>
              <a:gd name="T7" fmla="*/ 10364 h 10364"/>
              <a:gd name="T8" fmla="*/ 16800 w 16800"/>
              <a:gd name="T9" fmla="*/ 10364 h 10364"/>
              <a:gd name="connsiteX0" fmla="*/ 16463 w 16463"/>
              <a:gd name="connsiteY0" fmla="*/ 10364 h 10364"/>
              <a:gd name="connsiteX1" fmla="*/ 16463 w 16463"/>
              <a:gd name="connsiteY1" fmla="*/ 0 h 10364"/>
              <a:gd name="connsiteX2" fmla="*/ 15305 w 16463"/>
              <a:gd name="connsiteY2" fmla="*/ 708 h 10364"/>
              <a:gd name="connsiteX3" fmla="*/ 0 w 16463"/>
              <a:gd name="connsiteY3" fmla="*/ 10344 h 10364"/>
              <a:gd name="connsiteX4" fmla="*/ 16463 w 16463"/>
              <a:gd name="connsiteY4" fmla="*/ 10364 h 10364"/>
              <a:gd name="connsiteX0" fmla="*/ 16807 w 16807"/>
              <a:gd name="connsiteY0" fmla="*/ 10364 h 10364"/>
              <a:gd name="connsiteX1" fmla="*/ 16807 w 16807"/>
              <a:gd name="connsiteY1" fmla="*/ 0 h 10364"/>
              <a:gd name="connsiteX2" fmla="*/ 15649 w 16807"/>
              <a:gd name="connsiteY2" fmla="*/ 708 h 10364"/>
              <a:gd name="connsiteX3" fmla="*/ 0 w 16807"/>
              <a:gd name="connsiteY3" fmla="*/ 10351 h 10364"/>
              <a:gd name="connsiteX4" fmla="*/ 16807 w 16807"/>
              <a:gd name="connsiteY4" fmla="*/ 10364 h 10364"/>
              <a:gd name="connsiteX0" fmla="*/ 16807 w 16807"/>
              <a:gd name="connsiteY0" fmla="*/ 10364 h 10364"/>
              <a:gd name="connsiteX1" fmla="*/ 16807 w 16807"/>
              <a:gd name="connsiteY1" fmla="*/ 0 h 10364"/>
              <a:gd name="connsiteX2" fmla="*/ 15642 w 16807"/>
              <a:gd name="connsiteY2" fmla="*/ 701 h 10364"/>
              <a:gd name="connsiteX3" fmla="*/ 0 w 16807"/>
              <a:gd name="connsiteY3" fmla="*/ 10351 h 10364"/>
              <a:gd name="connsiteX4" fmla="*/ 16807 w 16807"/>
              <a:gd name="connsiteY4" fmla="*/ 10364 h 10364"/>
              <a:gd name="connsiteX0" fmla="*/ 16807 w 16807"/>
              <a:gd name="connsiteY0" fmla="*/ 10364 h 10364"/>
              <a:gd name="connsiteX1" fmla="*/ 16807 w 16807"/>
              <a:gd name="connsiteY1" fmla="*/ 0 h 10364"/>
              <a:gd name="connsiteX2" fmla="*/ 15649 w 16807"/>
              <a:gd name="connsiteY2" fmla="*/ 701 h 10364"/>
              <a:gd name="connsiteX3" fmla="*/ 0 w 16807"/>
              <a:gd name="connsiteY3" fmla="*/ 10351 h 10364"/>
              <a:gd name="connsiteX4" fmla="*/ 16807 w 16807"/>
              <a:gd name="connsiteY4" fmla="*/ 10364 h 10364"/>
              <a:gd name="connsiteX0" fmla="*/ 16814 w 16814"/>
              <a:gd name="connsiteY0" fmla="*/ 10364 h 10364"/>
              <a:gd name="connsiteX1" fmla="*/ 16814 w 16814"/>
              <a:gd name="connsiteY1" fmla="*/ 0 h 10364"/>
              <a:gd name="connsiteX2" fmla="*/ 15656 w 16814"/>
              <a:gd name="connsiteY2" fmla="*/ 701 h 10364"/>
              <a:gd name="connsiteX3" fmla="*/ 0 w 16814"/>
              <a:gd name="connsiteY3" fmla="*/ 10358 h 10364"/>
              <a:gd name="connsiteX4" fmla="*/ 16814 w 16814"/>
              <a:gd name="connsiteY4" fmla="*/ 10364 h 10364"/>
              <a:gd name="connsiteX0" fmla="*/ 16821 w 16821"/>
              <a:gd name="connsiteY0" fmla="*/ 10364 h 10365"/>
              <a:gd name="connsiteX1" fmla="*/ 16821 w 16821"/>
              <a:gd name="connsiteY1" fmla="*/ 0 h 10365"/>
              <a:gd name="connsiteX2" fmla="*/ 15663 w 16821"/>
              <a:gd name="connsiteY2" fmla="*/ 701 h 10365"/>
              <a:gd name="connsiteX3" fmla="*/ 0 w 16821"/>
              <a:gd name="connsiteY3" fmla="*/ 10365 h 10365"/>
              <a:gd name="connsiteX4" fmla="*/ 16821 w 16821"/>
              <a:gd name="connsiteY4" fmla="*/ 10364 h 10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 h="10365">
                <a:moveTo>
                  <a:pt x="16821" y="10364"/>
                </a:moveTo>
                <a:lnTo>
                  <a:pt x="16821" y="0"/>
                </a:lnTo>
                <a:lnTo>
                  <a:pt x="15663" y="701"/>
                </a:lnTo>
                <a:lnTo>
                  <a:pt x="0" y="10365"/>
                </a:lnTo>
                <a:lnTo>
                  <a:pt x="16821" y="10364"/>
                </a:lnTo>
                <a:close/>
              </a:path>
            </a:pathLst>
          </a:custGeom>
          <a:solidFill>
            <a:srgbClr val="E278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ctrTitle"/>
          </p:nvPr>
        </p:nvSpPr>
        <p:spPr>
          <a:xfrm>
            <a:off x="5350669" y="3450431"/>
            <a:ext cx="3136106" cy="1200150"/>
          </a:xfrm>
        </p:spPr>
        <p:txBody>
          <a:bodyPr anchor="ctr" anchorCtr="0"/>
          <a:lstStyle>
            <a:lvl1pPr algn="r">
              <a:lnSpc>
                <a:spcPct val="110000"/>
              </a:lnSpc>
              <a:defRPr sz="2100" b="1" cap="none" baseline="0">
                <a:solidFill>
                  <a:srgbClr val="FFFFFF"/>
                </a:solidFill>
              </a:defRPr>
            </a:lvl1pPr>
          </a:lstStyle>
          <a:p>
            <a:r>
              <a:rPr lang="en-US"/>
              <a:t>Click to edit Master title style</a:t>
            </a:r>
            <a:endParaRPr lang="en-US" dirty="0"/>
          </a:p>
        </p:txBody>
      </p:sp>
      <p:sp>
        <p:nvSpPr>
          <p:cNvPr id="15" name="Freeform 7">
            <a:extLst>
              <a:ext uri="{FF2B5EF4-FFF2-40B4-BE49-F238E27FC236}">
                <a16:creationId xmlns:a16="http://schemas.microsoft.com/office/drawing/2014/main" id="{ECE95AB0-7FB9-4DF5-BC1B-CB7283A367FC}"/>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 name="connsiteX0" fmla="*/ 10000 w 10000"/>
              <a:gd name="connsiteY0" fmla="*/ 7920 h 10000"/>
              <a:gd name="connsiteX1" fmla="*/ 10000 w 10000"/>
              <a:gd name="connsiteY1" fmla="*/ 0 h 10000"/>
              <a:gd name="connsiteX2" fmla="*/ 10000 w 10000"/>
              <a:gd name="connsiteY2" fmla="*/ 0 h 10000"/>
              <a:gd name="connsiteX3" fmla="*/ 5388 w 10000"/>
              <a:gd name="connsiteY3" fmla="*/ 0 h 10000"/>
              <a:gd name="connsiteX4" fmla="*/ 7117 w 10000"/>
              <a:gd name="connsiteY4" fmla="*/ 2973 h 10000"/>
              <a:gd name="connsiteX5" fmla="*/ 3405 w 10000"/>
              <a:gd name="connsiteY5" fmla="*/ 5412 h 10000"/>
              <a:gd name="connsiteX6" fmla="*/ 3404 w 10000"/>
              <a:gd name="connsiteY6" fmla="*/ 0 h 10000"/>
              <a:gd name="connsiteX7" fmla="*/ 3404 w 10000"/>
              <a:gd name="connsiteY7" fmla="*/ 0 h 10000"/>
              <a:gd name="connsiteX8" fmla="*/ 3404 w 10000"/>
              <a:gd name="connsiteY8" fmla="*/ 0 h 10000"/>
              <a:gd name="connsiteX9" fmla="*/ 0 w 10000"/>
              <a:gd name="connsiteY9" fmla="*/ 0 h 10000"/>
              <a:gd name="connsiteX10" fmla="*/ 1 w 10000"/>
              <a:gd name="connsiteY10" fmla="*/ 7650 h 10000"/>
              <a:gd name="connsiteX11" fmla="*/ 1371 w 10000"/>
              <a:gd name="connsiteY11" fmla="*/ 10000 h 10000"/>
              <a:gd name="connsiteX12" fmla="*/ 8489 w 10000"/>
              <a:gd name="connsiteY12" fmla="*/ 5336 h 10000"/>
              <a:gd name="connsiteX13" fmla="*/ 10000 w 10000"/>
              <a:gd name="connsiteY13" fmla="*/ 792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10000" y="7920"/>
                </a:moveTo>
                <a:lnTo>
                  <a:pt x="10000" y="0"/>
                </a:lnTo>
                <a:lnTo>
                  <a:pt x="10000" y="0"/>
                </a:lnTo>
                <a:lnTo>
                  <a:pt x="5388" y="0"/>
                </a:lnTo>
                <a:lnTo>
                  <a:pt x="7117" y="2973"/>
                </a:lnTo>
                <a:lnTo>
                  <a:pt x="3405" y="5412"/>
                </a:lnTo>
                <a:cubicBezTo>
                  <a:pt x="3405" y="3608"/>
                  <a:pt x="3404" y="1804"/>
                  <a:pt x="3404" y="0"/>
                </a:cubicBezTo>
                <a:lnTo>
                  <a:pt x="3404" y="0"/>
                </a:lnTo>
                <a:lnTo>
                  <a:pt x="3404" y="0"/>
                </a:lnTo>
                <a:lnTo>
                  <a:pt x="0" y="0"/>
                </a:lnTo>
                <a:cubicBezTo>
                  <a:pt x="0" y="2550"/>
                  <a:pt x="1" y="5100"/>
                  <a:pt x="1" y="7650"/>
                </a:cubicBezTo>
                <a:lnTo>
                  <a:pt x="1371" y="10000"/>
                </a:lnTo>
                <a:lnTo>
                  <a:pt x="8489" y="5336"/>
                </a:lnTo>
                <a:lnTo>
                  <a:pt x="10000" y="792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538573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1">
    <p:spTree>
      <p:nvGrpSpPr>
        <p:cNvPr id="1" name=""/>
        <p:cNvGrpSpPr/>
        <p:nvPr/>
      </p:nvGrpSpPr>
      <p:grpSpPr>
        <a:xfrm>
          <a:off x="0" y="0"/>
          <a:ext cx="0" cy="0"/>
          <a:chOff x="0" y="0"/>
          <a:chExt cx="0" cy="0"/>
        </a:xfrm>
      </p:grpSpPr>
      <p:sp>
        <p:nvSpPr>
          <p:cNvPr id="11" name="AutoShape 3">
            <a:extLst>
              <a:ext uri="{FF2B5EF4-FFF2-40B4-BE49-F238E27FC236}">
                <a16:creationId xmlns:a16="http://schemas.microsoft.com/office/drawing/2014/main" id="{542DE58A-AE23-4118-9916-F67C46D31601}"/>
              </a:ext>
            </a:extLst>
          </p:cNvPr>
          <p:cNvSpPr>
            <a:spLocks noChangeAspect="1" noChangeArrowheads="1" noTextEdit="1"/>
          </p:cNvSpPr>
          <p:nvPr userDrawn="1"/>
        </p:nvSpPr>
        <p:spPr bwMode="auto">
          <a:xfrm>
            <a:off x="135731" y="139701"/>
            <a:ext cx="8863806" cy="4865686"/>
          </a:xfrm>
          <a:custGeom>
            <a:avLst/>
            <a:gdLst>
              <a:gd name="connsiteX0" fmla="*/ 0 w 8863806"/>
              <a:gd name="connsiteY0" fmla="*/ 0 h 4865686"/>
              <a:gd name="connsiteX1" fmla="*/ 8863806 w 8863806"/>
              <a:gd name="connsiteY1" fmla="*/ 0 h 4865686"/>
              <a:gd name="connsiteX2" fmla="*/ 8863806 w 8863806"/>
              <a:gd name="connsiteY2" fmla="*/ 4865686 h 4865686"/>
              <a:gd name="connsiteX3" fmla="*/ 0 w 8863806"/>
              <a:gd name="connsiteY3" fmla="*/ 4865686 h 4865686"/>
              <a:gd name="connsiteX4" fmla="*/ 0 w 8863806"/>
              <a:gd name="connsiteY4" fmla="*/ 0 h 4865686"/>
              <a:gd name="connsiteX0" fmla="*/ 0 w 8863806"/>
              <a:gd name="connsiteY0" fmla="*/ 0 h 4865686"/>
              <a:gd name="connsiteX1" fmla="*/ 8863806 w 8863806"/>
              <a:gd name="connsiteY1" fmla="*/ 0 h 4865686"/>
              <a:gd name="connsiteX2" fmla="*/ 8863806 w 8863806"/>
              <a:gd name="connsiteY2" fmla="*/ 48656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74749 h 4865686"/>
              <a:gd name="connsiteX3" fmla="*/ 8863806 w 8863806"/>
              <a:gd name="connsiteY3" fmla="*/ 4865686 h 4865686"/>
              <a:gd name="connsiteX4" fmla="*/ 2807494 w 8863806"/>
              <a:gd name="connsiteY4" fmla="*/ 4860924 h 4865686"/>
              <a:gd name="connsiteX5" fmla="*/ 0 w 8863806"/>
              <a:gd name="connsiteY5" fmla="*/ 4865686 h 4865686"/>
              <a:gd name="connsiteX6" fmla="*/ 0 w 8863806"/>
              <a:gd name="connsiteY6" fmla="*/ 0 h 4865686"/>
              <a:gd name="connsiteX0" fmla="*/ 0 w 8863806"/>
              <a:gd name="connsiteY0" fmla="*/ 0 h 4865686"/>
              <a:gd name="connsiteX1" fmla="*/ 8863806 w 8863806"/>
              <a:gd name="connsiteY1" fmla="*/ 0 h 4865686"/>
              <a:gd name="connsiteX2" fmla="*/ 8858250 w 8863806"/>
              <a:gd name="connsiteY2" fmla="*/ 1174749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39030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07494 w 8863806"/>
              <a:gd name="connsiteY3" fmla="*/ 4860924 h 4865686"/>
              <a:gd name="connsiteX4" fmla="*/ 0 w 8863806"/>
              <a:gd name="connsiteY4" fmla="*/ 4865686 h 4865686"/>
              <a:gd name="connsiteX5" fmla="*/ 0 w 8863806"/>
              <a:gd name="connsiteY5" fmla="*/ 0 h 48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806" h="4865686">
                <a:moveTo>
                  <a:pt x="0" y="0"/>
                </a:moveTo>
                <a:lnTo>
                  <a:pt x="8863806" y="0"/>
                </a:lnTo>
                <a:cubicBezTo>
                  <a:pt x="8862748" y="377295"/>
                  <a:pt x="8861689" y="754591"/>
                  <a:pt x="8860631" y="1131886"/>
                </a:cubicBezTo>
                <a:lnTo>
                  <a:pt x="2807494" y="4860924"/>
                </a:lnTo>
                <a:lnTo>
                  <a:pt x="0" y="4865686"/>
                </a:lnTo>
                <a:lnTo>
                  <a:pt x="0" y="0"/>
                </a:lnTo>
                <a:close/>
              </a:path>
            </a:pathLst>
          </a:custGeom>
          <a:solidFill>
            <a:srgbClr val="706F6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grpSp>
      <p:sp>
        <p:nvSpPr>
          <p:cNvPr id="31" name="Freeform 6">
            <a:extLst>
              <a:ext uri="{FF2B5EF4-FFF2-40B4-BE49-F238E27FC236}">
                <a16:creationId xmlns:a16="http://schemas.microsoft.com/office/drawing/2014/main" id="{6A6678DB-10E9-4FF0-8B31-EA7D52C2D5D8}"/>
              </a:ext>
            </a:extLst>
          </p:cNvPr>
          <p:cNvSpPr>
            <a:spLocks/>
          </p:cNvSpPr>
          <p:nvPr userDrawn="1"/>
        </p:nvSpPr>
        <p:spPr bwMode="gray">
          <a:xfrm>
            <a:off x="2943879" y="1270000"/>
            <a:ext cx="6055660" cy="3735387"/>
          </a:xfrm>
          <a:custGeom>
            <a:avLst/>
            <a:gdLst>
              <a:gd name="T0" fmla="*/ 16800 w 16800"/>
              <a:gd name="T1" fmla="*/ 10364 h 10364"/>
              <a:gd name="T2" fmla="*/ 16800 w 16800"/>
              <a:gd name="T3" fmla="*/ 0 h 10364"/>
              <a:gd name="T4" fmla="*/ 15642 w 16800"/>
              <a:gd name="T5" fmla="*/ 708 h 10364"/>
              <a:gd name="T6" fmla="*/ 0 w 16800"/>
              <a:gd name="T7" fmla="*/ 10364 h 10364"/>
              <a:gd name="T8" fmla="*/ 16800 w 16800"/>
              <a:gd name="T9" fmla="*/ 10364 h 10364"/>
              <a:gd name="connsiteX0" fmla="*/ 16463 w 16463"/>
              <a:gd name="connsiteY0" fmla="*/ 10364 h 10364"/>
              <a:gd name="connsiteX1" fmla="*/ 16463 w 16463"/>
              <a:gd name="connsiteY1" fmla="*/ 0 h 10364"/>
              <a:gd name="connsiteX2" fmla="*/ 15305 w 16463"/>
              <a:gd name="connsiteY2" fmla="*/ 708 h 10364"/>
              <a:gd name="connsiteX3" fmla="*/ 0 w 16463"/>
              <a:gd name="connsiteY3" fmla="*/ 10344 h 10364"/>
              <a:gd name="connsiteX4" fmla="*/ 16463 w 16463"/>
              <a:gd name="connsiteY4" fmla="*/ 10364 h 10364"/>
              <a:gd name="connsiteX0" fmla="*/ 16807 w 16807"/>
              <a:gd name="connsiteY0" fmla="*/ 10364 h 10364"/>
              <a:gd name="connsiteX1" fmla="*/ 16807 w 16807"/>
              <a:gd name="connsiteY1" fmla="*/ 0 h 10364"/>
              <a:gd name="connsiteX2" fmla="*/ 15649 w 16807"/>
              <a:gd name="connsiteY2" fmla="*/ 708 h 10364"/>
              <a:gd name="connsiteX3" fmla="*/ 0 w 16807"/>
              <a:gd name="connsiteY3" fmla="*/ 10351 h 10364"/>
              <a:gd name="connsiteX4" fmla="*/ 16807 w 16807"/>
              <a:gd name="connsiteY4" fmla="*/ 10364 h 1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7" h="10364">
                <a:moveTo>
                  <a:pt x="16807" y="10364"/>
                </a:moveTo>
                <a:lnTo>
                  <a:pt x="16807" y="0"/>
                </a:lnTo>
                <a:lnTo>
                  <a:pt x="15649" y="708"/>
                </a:lnTo>
                <a:lnTo>
                  <a:pt x="0" y="10351"/>
                </a:lnTo>
                <a:lnTo>
                  <a:pt x="16807" y="1036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7">
            <a:extLst>
              <a:ext uri="{FF2B5EF4-FFF2-40B4-BE49-F238E27FC236}">
                <a16:creationId xmlns:a16="http://schemas.microsoft.com/office/drawing/2014/main" id="{487FE6AB-7C7C-41CD-92E7-B1D84DE63346}"/>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 name="connsiteX0" fmla="*/ 10000 w 10000"/>
              <a:gd name="connsiteY0" fmla="*/ 7920 h 10000"/>
              <a:gd name="connsiteX1" fmla="*/ 10000 w 10000"/>
              <a:gd name="connsiteY1" fmla="*/ 0 h 10000"/>
              <a:gd name="connsiteX2" fmla="*/ 10000 w 10000"/>
              <a:gd name="connsiteY2" fmla="*/ 0 h 10000"/>
              <a:gd name="connsiteX3" fmla="*/ 5388 w 10000"/>
              <a:gd name="connsiteY3" fmla="*/ 0 h 10000"/>
              <a:gd name="connsiteX4" fmla="*/ 7117 w 10000"/>
              <a:gd name="connsiteY4" fmla="*/ 2973 h 10000"/>
              <a:gd name="connsiteX5" fmla="*/ 3405 w 10000"/>
              <a:gd name="connsiteY5" fmla="*/ 5412 h 10000"/>
              <a:gd name="connsiteX6" fmla="*/ 3404 w 10000"/>
              <a:gd name="connsiteY6" fmla="*/ 0 h 10000"/>
              <a:gd name="connsiteX7" fmla="*/ 3404 w 10000"/>
              <a:gd name="connsiteY7" fmla="*/ 0 h 10000"/>
              <a:gd name="connsiteX8" fmla="*/ 3404 w 10000"/>
              <a:gd name="connsiteY8" fmla="*/ 0 h 10000"/>
              <a:gd name="connsiteX9" fmla="*/ 0 w 10000"/>
              <a:gd name="connsiteY9" fmla="*/ 0 h 10000"/>
              <a:gd name="connsiteX10" fmla="*/ 1 w 10000"/>
              <a:gd name="connsiteY10" fmla="*/ 7650 h 10000"/>
              <a:gd name="connsiteX11" fmla="*/ 1371 w 10000"/>
              <a:gd name="connsiteY11" fmla="*/ 10000 h 10000"/>
              <a:gd name="connsiteX12" fmla="*/ 8489 w 10000"/>
              <a:gd name="connsiteY12" fmla="*/ 5364 h 10000"/>
              <a:gd name="connsiteX13" fmla="*/ 10000 w 10000"/>
              <a:gd name="connsiteY13" fmla="*/ 792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10000" y="7920"/>
                </a:moveTo>
                <a:lnTo>
                  <a:pt x="10000" y="0"/>
                </a:lnTo>
                <a:lnTo>
                  <a:pt x="10000" y="0"/>
                </a:lnTo>
                <a:lnTo>
                  <a:pt x="5388" y="0"/>
                </a:lnTo>
                <a:lnTo>
                  <a:pt x="7117" y="2973"/>
                </a:lnTo>
                <a:lnTo>
                  <a:pt x="3405" y="5412"/>
                </a:lnTo>
                <a:cubicBezTo>
                  <a:pt x="3405" y="3608"/>
                  <a:pt x="3404" y="1804"/>
                  <a:pt x="3404" y="0"/>
                </a:cubicBezTo>
                <a:lnTo>
                  <a:pt x="3404" y="0"/>
                </a:lnTo>
                <a:lnTo>
                  <a:pt x="3404" y="0"/>
                </a:lnTo>
                <a:lnTo>
                  <a:pt x="0" y="0"/>
                </a:lnTo>
                <a:cubicBezTo>
                  <a:pt x="0" y="2550"/>
                  <a:pt x="1" y="5100"/>
                  <a:pt x="1" y="7650"/>
                </a:cubicBezTo>
                <a:lnTo>
                  <a:pt x="1371" y="10000"/>
                </a:lnTo>
                <a:lnTo>
                  <a:pt x="8489" y="5364"/>
                </a:lnTo>
                <a:lnTo>
                  <a:pt x="10000" y="7920"/>
                </a:lnTo>
                <a:close/>
              </a:path>
            </a:pathLst>
          </a:custGeom>
          <a:solidFill>
            <a:srgbClr val="E278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953677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2">
    <p:bg>
      <p:bgPr>
        <a:solidFill>
          <a:srgbClr val="E2781E"/>
        </a:solidFill>
        <a:effectLst/>
      </p:bgPr>
    </p:bg>
    <p:spTree>
      <p:nvGrpSpPr>
        <p:cNvPr id="1" name=""/>
        <p:cNvGrpSpPr/>
        <p:nvPr/>
      </p:nvGrpSpPr>
      <p:grpSpPr>
        <a:xfrm>
          <a:off x="0" y="0"/>
          <a:ext cx="0" cy="0"/>
          <a:chOff x="0" y="0"/>
          <a:chExt cx="0" cy="0"/>
        </a:xfrm>
      </p:grpSpPr>
      <p:sp>
        <p:nvSpPr>
          <p:cNvPr id="30" name="Freeform 6">
            <a:extLst>
              <a:ext uri="{FF2B5EF4-FFF2-40B4-BE49-F238E27FC236}">
                <a16:creationId xmlns:a16="http://schemas.microsoft.com/office/drawing/2014/main" id="{FF423021-D956-40A5-B130-F171CE420BD8}"/>
              </a:ext>
            </a:extLst>
          </p:cNvPr>
          <p:cNvSpPr>
            <a:spLocks/>
          </p:cNvSpPr>
          <p:nvPr userDrawn="1"/>
        </p:nvSpPr>
        <p:spPr bwMode="gray">
          <a:xfrm>
            <a:off x="2943879" y="1270000"/>
            <a:ext cx="6055660" cy="3735387"/>
          </a:xfrm>
          <a:custGeom>
            <a:avLst/>
            <a:gdLst>
              <a:gd name="T0" fmla="*/ 16800 w 16800"/>
              <a:gd name="T1" fmla="*/ 10364 h 10364"/>
              <a:gd name="T2" fmla="*/ 16800 w 16800"/>
              <a:gd name="T3" fmla="*/ 0 h 10364"/>
              <a:gd name="T4" fmla="*/ 15642 w 16800"/>
              <a:gd name="T5" fmla="*/ 708 h 10364"/>
              <a:gd name="T6" fmla="*/ 0 w 16800"/>
              <a:gd name="T7" fmla="*/ 10364 h 10364"/>
              <a:gd name="T8" fmla="*/ 16800 w 16800"/>
              <a:gd name="T9" fmla="*/ 10364 h 10364"/>
              <a:gd name="connsiteX0" fmla="*/ 16463 w 16463"/>
              <a:gd name="connsiteY0" fmla="*/ 10364 h 10364"/>
              <a:gd name="connsiteX1" fmla="*/ 16463 w 16463"/>
              <a:gd name="connsiteY1" fmla="*/ 0 h 10364"/>
              <a:gd name="connsiteX2" fmla="*/ 15305 w 16463"/>
              <a:gd name="connsiteY2" fmla="*/ 708 h 10364"/>
              <a:gd name="connsiteX3" fmla="*/ 0 w 16463"/>
              <a:gd name="connsiteY3" fmla="*/ 10344 h 10364"/>
              <a:gd name="connsiteX4" fmla="*/ 16463 w 16463"/>
              <a:gd name="connsiteY4" fmla="*/ 10364 h 10364"/>
              <a:gd name="connsiteX0" fmla="*/ 16807 w 16807"/>
              <a:gd name="connsiteY0" fmla="*/ 10364 h 10364"/>
              <a:gd name="connsiteX1" fmla="*/ 16807 w 16807"/>
              <a:gd name="connsiteY1" fmla="*/ 0 h 10364"/>
              <a:gd name="connsiteX2" fmla="*/ 15649 w 16807"/>
              <a:gd name="connsiteY2" fmla="*/ 708 h 10364"/>
              <a:gd name="connsiteX3" fmla="*/ 0 w 16807"/>
              <a:gd name="connsiteY3" fmla="*/ 10351 h 10364"/>
              <a:gd name="connsiteX4" fmla="*/ 16807 w 16807"/>
              <a:gd name="connsiteY4" fmla="*/ 10364 h 1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7" h="10364">
                <a:moveTo>
                  <a:pt x="16807" y="10364"/>
                </a:moveTo>
                <a:lnTo>
                  <a:pt x="16807" y="0"/>
                </a:lnTo>
                <a:lnTo>
                  <a:pt x="15649" y="708"/>
                </a:lnTo>
                <a:lnTo>
                  <a:pt x="0" y="10351"/>
                </a:lnTo>
                <a:lnTo>
                  <a:pt x="16807" y="10364"/>
                </a:lnTo>
                <a:close/>
              </a:path>
            </a:pathLst>
          </a:custGeom>
          <a:solidFill>
            <a:srgbClr val="706F6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AutoShape 3">
            <a:extLst>
              <a:ext uri="{FF2B5EF4-FFF2-40B4-BE49-F238E27FC236}">
                <a16:creationId xmlns:a16="http://schemas.microsoft.com/office/drawing/2014/main" id="{542DE58A-AE23-4118-9916-F67C46D31601}"/>
              </a:ext>
            </a:extLst>
          </p:cNvPr>
          <p:cNvSpPr>
            <a:spLocks noChangeAspect="1" noChangeArrowheads="1" noTextEdit="1"/>
          </p:cNvSpPr>
          <p:nvPr userDrawn="1"/>
        </p:nvSpPr>
        <p:spPr bwMode="auto">
          <a:xfrm>
            <a:off x="135731" y="139701"/>
            <a:ext cx="8863806" cy="4865686"/>
          </a:xfrm>
          <a:custGeom>
            <a:avLst/>
            <a:gdLst>
              <a:gd name="connsiteX0" fmla="*/ 0 w 8863806"/>
              <a:gd name="connsiteY0" fmla="*/ 0 h 4865686"/>
              <a:gd name="connsiteX1" fmla="*/ 8863806 w 8863806"/>
              <a:gd name="connsiteY1" fmla="*/ 0 h 4865686"/>
              <a:gd name="connsiteX2" fmla="*/ 8863806 w 8863806"/>
              <a:gd name="connsiteY2" fmla="*/ 4865686 h 4865686"/>
              <a:gd name="connsiteX3" fmla="*/ 0 w 8863806"/>
              <a:gd name="connsiteY3" fmla="*/ 4865686 h 4865686"/>
              <a:gd name="connsiteX4" fmla="*/ 0 w 8863806"/>
              <a:gd name="connsiteY4" fmla="*/ 0 h 4865686"/>
              <a:gd name="connsiteX0" fmla="*/ 0 w 8863806"/>
              <a:gd name="connsiteY0" fmla="*/ 0 h 4865686"/>
              <a:gd name="connsiteX1" fmla="*/ 8863806 w 8863806"/>
              <a:gd name="connsiteY1" fmla="*/ 0 h 4865686"/>
              <a:gd name="connsiteX2" fmla="*/ 8863806 w 8863806"/>
              <a:gd name="connsiteY2" fmla="*/ 48656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74749 h 4865686"/>
              <a:gd name="connsiteX3" fmla="*/ 8863806 w 8863806"/>
              <a:gd name="connsiteY3" fmla="*/ 4865686 h 4865686"/>
              <a:gd name="connsiteX4" fmla="*/ 2807494 w 8863806"/>
              <a:gd name="connsiteY4" fmla="*/ 4860924 h 4865686"/>
              <a:gd name="connsiteX5" fmla="*/ 0 w 8863806"/>
              <a:gd name="connsiteY5" fmla="*/ 4865686 h 4865686"/>
              <a:gd name="connsiteX6" fmla="*/ 0 w 8863806"/>
              <a:gd name="connsiteY6" fmla="*/ 0 h 4865686"/>
              <a:gd name="connsiteX0" fmla="*/ 0 w 8863806"/>
              <a:gd name="connsiteY0" fmla="*/ 0 h 4865686"/>
              <a:gd name="connsiteX1" fmla="*/ 8863806 w 8863806"/>
              <a:gd name="connsiteY1" fmla="*/ 0 h 4865686"/>
              <a:gd name="connsiteX2" fmla="*/ 8858250 w 8863806"/>
              <a:gd name="connsiteY2" fmla="*/ 1174749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39030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21782 w 8863806"/>
              <a:gd name="connsiteY3" fmla="*/ 4860924 h 4865686"/>
              <a:gd name="connsiteX4" fmla="*/ 0 w 8863806"/>
              <a:gd name="connsiteY4" fmla="*/ 4865686 h 4865686"/>
              <a:gd name="connsiteX5" fmla="*/ 0 w 8863806"/>
              <a:gd name="connsiteY5" fmla="*/ 0 h 48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806" h="4865686">
                <a:moveTo>
                  <a:pt x="0" y="0"/>
                </a:moveTo>
                <a:lnTo>
                  <a:pt x="8863806" y="0"/>
                </a:lnTo>
                <a:cubicBezTo>
                  <a:pt x="8862748" y="377295"/>
                  <a:pt x="8861689" y="754591"/>
                  <a:pt x="8860631" y="1131886"/>
                </a:cubicBezTo>
                <a:lnTo>
                  <a:pt x="2821782" y="4860924"/>
                </a:lnTo>
                <a:lnTo>
                  <a:pt x="0" y="4865686"/>
                </a:lnTo>
                <a:lnTo>
                  <a:pt x="0" y="0"/>
                </a:lnTo>
                <a:close/>
              </a:path>
            </a:pathLst>
          </a:custGeom>
          <a:solidFill>
            <a:srgbClr val="E282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grpSp>
      <p:sp>
        <p:nvSpPr>
          <p:cNvPr id="31" name="Freeform 7">
            <a:extLst>
              <a:ext uri="{FF2B5EF4-FFF2-40B4-BE49-F238E27FC236}">
                <a16:creationId xmlns:a16="http://schemas.microsoft.com/office/drawing/2014/main" id="{EF2A3DB1-4D9A-45E1-9E3D-59A8EC281865}"/>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 name="connsiteX0" fmla="*/ 10000 w 10000"/>
              <a:gd name="connsiteY0" fmla="*/ 7920 h 10000"/>
              <a:gd name="connsiteX1" fmla="*/ 10000 w 10000"/>
              <a:gd name="connsiteY1" fmla="*/ 0 h 10000"/>
              <a:gd name="connsiteX2" fmla="*/ 10000 w 10000"/>
              <a:gd name="connsiteY2" fmla="*/ 0 h 10000"/>
              <a:gd name="connsiteX3" fmla="*/ 5388 w 10000"/>
              <a:gd name="connsiteY3" fmla="*/ 0 h 10000"/>
              <a:gd name="connsiteX4" fmla="*/ 7117 w 10000"/>
              <a:gd name="connsiteY4" fmla="*/ 2973 h 10000"/>
              <a:gd name="connsiteX5" fmla="*/ 3405 w 10000"/>
              <a:gd name="connsiteY5" fmla="*/ 5412 h 10000"/>
              <a:gd name="connsiteX6" fmla="*/ 3404 w 10000"/>
              <a:gd name="connsiteY6" fmla="*/ 0 h 10000"/>
              <a:gd name="connsiteX7" fmla="*/ 3404 w 10000"/>
              <a:gd name="connsiteY7" fmla="*/ 0 h 10000"/>
              <a:gd name="connsiteX8" fmla="*/ 3404 w 10000"/>
              <a:gd name="connsiteY8" fmla="*/ 0 h 10000"/>
              <a:gd name="connsiteX9" fmla="*/ 0 w 10000"/>
              <a:gd name="connsiteY9" fmla="*/ 0 h 10000"/>
              <a:gd name="connsiteX10" fmla="*/ 1 w 10000"/>
              <a:gd name="connsiteY10" fmla="*/ 7650 h 10000"/>
              <a:gd name="connsiteX11" fmla="*/ 1371 w 10000"/>
              <a:gd name="connsiteY11" fmla="*/ 10000 h 10000"/>
              <a:gd name="connsiteX12" fmla="*/ 8489 w 10000"/>
              <a:gd name="connsiteY12" fmla="*/ 5364 h 10000"/>
              <a:gd name="connsiteX13" fmla="*/ 10000 w 10000"/>
              <a:gd name="connsiteY13" fmla="*/ 792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10000" y="7920"/>
                </a:moveTo>
                <a:lnTo>
                  <a:pt x="10000" y="0"/>
                </a:lnTo>
                <a:lnTo>
                  <a:pt x="10000" y="0"/>
                </a:lnTo>
                <a:lnTo>
                  <a:pt x="5388" y="0"/>
                </a:lnTo>
                <a:lnTo>
                  <a:pt x="7117" y="2973"/>
                </a:lnTo>
                <a:lnTo>
                  <a:pt x="3405" y="5412"/>
                </a:lnTo>
                <a:cubicBezTo>
                  <a:pt x="3405" y="3608"/>
                  <a:pt x="3404" y="1804"/>
                  <a:pt x="3404" y="0"/>
                </a:cubicBezTo>
                <a:lnTo>
                  <a:pt x="3404" y="0"/>
                </a:lnTo>
                <a:lnTo>
                  <a:pt x="3404" y="0"/>
                </a:lnTo>
                <a:lnTo>
                  <a:pt x="0" y="0"/>
                </a:lnTo>
                <a:cubicBezTo>
                  <a:pt x="0" y="2550"/>
                  <a:pt x="1" y="5100"/>
                  <a:pt x="1" y="7650"/>
                </a:cubicBezTo>
                <a:lnTo>
                  <a:pt x="1371" y="10000"/>
                </a:lnTo>
                <a:lnTo>
                  <a:pt x="8489" y="5364"/>
                </a:lnTo>
                <a:lnTo>
                  <a:pt x="10000" y="792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87433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1" name="AutoShape 3">
            <a:extLst>
              <a:ext uri="{FF2B5EF4-FFF2-40B4-BE49-F238E27FC236}">
                <a16:creationId xmlns:a16="http://schemas.microsoft.com/office/drawing/2014/main" id="{542DE58A-AE23-4118-9916-F67C46D31601}"/>
              </a:ext>
            </a:extLst>
          </p:cNvPr>
          <p:cNvSpPr>
            <a:spLocks noChangeAspect="1" noChangeArrowheads="1" noTextEdit="1"/>
          </p:cNvSpPr>
          <p:nvPr userDrawn="1"/>
        </p:nvSpPr>
        <p:spPr bwMode="auto">
          <a:xfrm>
            <a:off x="135731" y="139701"/>
            <a:ext cx="8863806" cy="4865686"/>
          </a:xfrm>
          <a:custGeom>
            <a:avLst/>
            <a:gdLst>
              <a:gd name="connsiteX0" fmla="*/ 0 w 8863806"/>
              <a:gd name="connsiteY0" fmla="*/ 0 h 4865686"/>
              <a:gd name="connsiteX1" fmla="*/ 8863806 w 8863806"/>
              <a:gd name="connsiteY1" fmla="*/ 0 h 4865686"/>
              <a:gd name="connsiteX2" fmla="*/ 8863806 w 8863806"/>
              <a:gd name="connsiteY2" fmla="*/ 4865686 h 4865686"/>
              <a:gd name="connsiteX3" fmla="*/ 0 w 8863806"/>
              <a:gd name="connsiteY3" fmla="*/ 4865686 h 4865686"/>
              <a:gd name="connsiteX4" fmla="*/ 0 w 8863806"/>
              <a:gd name="connsiteY4" fmla="*/ 0 h 4865686"/>
              <a:gd name="connsiteX0" fmla="*/ 0 w 8863806"/>
              <a:gd name="connsiteY0" fmla="*/ 0 h 4865686"/>
              <a:gd name="connsiteX1" fmla="*/ 8863806 w 8863806"/>
              <a:gd name="connsiteY1" fmla="*/ 0 h 4865686"/>
              <a:gd name="connsiteX2" fmla="*/ 8863806 w 8863806"/>
              <a:gd name="connsiteY2" fmla="*/ 48656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74749 h 4865686"/>
              <a:gd name="connsiteX3" fmla="*/ 8863806 w 8863806"/>
              <a:gd name="connsiteY3" fmla="*/ 4865686 h 4865686"/>
              <a:gd name="connsiteX4" fmla="*/ 2807494 w 8863806"/>
              <a:gd name="connsiteY4" fmla="*/ 4860924 h 4865686"/>
              <a:gd name="connsiteX5" fmla="*/ 0 w 8863806"/>
              <a:gd name="connsiteY5" fmla="*/ 4865686 h 4865686"/>
              <a:gd name="connsiteX6" fmla="*/ 0 w 8863806"/>
              <a:gd name="connsiteY6" fmla="*/ 0 h 4865686"/>
              <a:gd name="connsiteX0" fmla="*/ 0 w 8863806"/>
              <a:gd name="connsiteY0" fmla="*/ 0 h 4865686"/>
              <a:gd name="connsiteX1" fmla="*/ 8863806 w 8863806"/>
              <a:gd name="connsiteY1" fmla="*/ 0 h 4865686"/>
              <a:gd name="connsiteX2" fmla="*/ 8858250 w 8863806"/>
              <a:gd name="connsiteY2" fmla="*/ 1174749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39030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21782 w 8863806"/>
              <a:gd name="connsiteY3" fmla="*/ 4860924 h 4865686"/>
              <a:gd name="connsiteX4" fmla="*/ 0 w 8863806"/>
              <a:gd name="connsiteY4" fmla="*/ 4865686 h 4865686"/>
              <a:gd name="connsiteX5" fmla="*/ 0 w 8863806"/>
              <a:gd name="connsiteY5" fmla="*/ 0 h 48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806" h="4865686">
                <a:moveTo>
                  <a:pt x="0" y="0"/>
                </a:moveTo>
                <a:lnTo>
                  <a:pt x="8863806" y="0"/>
                </a:lnTo>
                <a:cubicBezTo>
                  <a:pt x="8862748" y="377295"/>
                  <a:pt x="8861689" y="754591"/>
                  <a:pt x="8860631" y="1131886"/>
                </a:cubicBezTo>
                <a:lnTo>
                  <a:pt x="2821782" y="4860924"/>
                </a:lnTo>
                <a:lnTo>
                  <a:pt x="0" y="4865686"/>
                </a:lnTo>
                <a:lnTo>
                  <a:pt x="0" y="0"/>
                </a:lnTo>
                <a:close/>
              </a:path>
            </a:pathLst>
          </a:custGeom>
          <a:solidFill>
            <a:srgbClr val="E278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ctrTitle"/>
          </p:nvPr>
        </p:nvSpPr>
        <p:spPr>
          <a:xfrm>
            <a:off x="957262" y="1800000"/>
            <a:ext cx="4836319" cy="1200150"/>
          </a:xfrm>
        </p:spPr>
        <p:txBody>
          <a:bodyPr anchor="b" anchorCtr="0"/>
          <a:lstStyle>
            <a:lvl1pPr algn="l">
              <a:lnSpc>
                <a:spcPct val="110000"/>
              </a:lnSpc>
              <a:defRPr sz="21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957263" y="3407569"/>
            <a:ext cx="3564732" cy="585787"/>
          </a:xfrm>
        </p:spPr>
        <p:txBody>
          <a:bodyPr/>
          <a:lstStyle>
            <a:lvl1pPr marL="0" indent="0" algn="l">
              <a:lnSpc>
                <a:spcPct val="110000"/>
              </a:lnSpc>
              <a:spcBef>
                <a:spcPts val="0"/>
              </a:spcBef>
              <a:buNone/>
              <a:defRPr sz="1100" cap="all" baseline="0">
                <a:solidFill>
                  <a:srgbClr val="FFFF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grpSp>
        <p:nvGrpSpPr>
          <p:cNvPr id="24" name="Group 23">
            <a:extLst>
              <a:ext uri="{FF2B5EF4-FFF2-40B4-BE49-F238E27FC236}">
                <a16:creationId xmlns:a16="http://schemas.microsoft.com/office/drawing/2014/main" id="{A6516365-3A7A-49D1-AFE0-FD2B7A2E7018}"/>
              </a:ext>
            </a:extLst>
          </p:cNvPr>
          <p:cNvGrpSpPr/>
          <p:nvPr userDrawn="1"/>
        </p:nvGrpSpPr>
        <p:grpSpPr bwMode="black">
          <a:xfrm>
            <a:off x="669580" y="1168849"/>
            <a:ext cx="1462132" cy="271674"/>
            <a:chOff x="669580" y="1168849"/>
            <a:chExt cx="1462132" cy="271674"/>
          </a:xfrm>
          <a:solidFill>
            <a:srgbClr val="FFFFFF"/>
          </a:solidFill>
        </p:grpSpPr>
        <p:sp>
          <p:nvSpPr>
            <p:cNvPr id="18" name="Freeform 11">
              <a:extLst>
                <a:ext uri="{FF2B5EF4-FFF2-40B4-BE49-F238E27FC236}">
                  <a16:creationId xmlns:a16="http://schemas.microsoft.com/office/drawing/2014/main" id="{A0EA8EA7-3E9C-47CE-9E9B-B0350B367C04}"/>
                </a:ext>
              </a:extLst>
            </p:cNvPr>
            <p:cNvSpPr>
              <a:spLocks/>
            </p:cNvSpPr>
            <p:nvPr userDrawn="1"/>
          </p:nvSpPr>
          <p:spPr bwMode="black">
            <a:xfrm>
              <a:off x="669580" y="1174823"/>
              <a:ext cx="238029" cy="259411"/>
            </a:xfrm>
            <a:custGeom>
              <a:avLst/>
              <a:gdLst>
                <a:gd name="T0" fmla="*/ 2265 w 3335"/>
                <a:gd name="T1" fmla="*/ 1075 h 3619"/>
                <a:gd name="T2" fmla="*/ 2265 w 3335"/>
                <a:gd name="T3" fmla="*/ 2099 h 3619"/>
                <a:gd name="T4" fmla="*/ 1083 w 3335"/>
                <a:gd name="T5" fmla="*/ 2099 h 3619"/>
                <a:gd name="T6" fmla="*/ 2382 w 3335"/>
                <a:gd name="T7" fmla="*/ 0 h 3619"/>
                <a:gd name="T8" fmla="*/ 1299 w 3335"/>
                <a:gd name="T9" fmla="*/ 0 h 3619"/>
                <a:gd name="T10" fmla="*/ 0 w 3335"/>
                <a:gd name="T11" fmla="*/ 2099 h 3619"/>
                <a:gd name="T12" fmla="*/ 0 w 3335"/>
                <a:gd name="T13" fmla="*/ 2805 h 3619"/>
                <a:gd name="T14" fmla="*/ 2265 w 3335"/>
                <a:gd name="T15" fmla="*/ 2805 h 3619"/>
                <a:gd name="T16" fmla="*/ 2265 w 3335"/>
                <a:gd name="T17" fmla="*/ 3619 h 3619"/>
                <a:gd name="T18" fmla="*/ 3335 w 3335"/>
                <a:gd name="T19" fmla="*/ 3619 h 3619"/>
                <a:gd name="T20" fmla="*/ 3335 w 3335"/>
                <a:gd name="T21" fmla="*/ 1075 h 3619"/>
                <a:gd name="T22" fmla="*/ 2265 w 3335"/>
                <a:gd name="T23" fmla="*/ 1075 h 3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5" h="3619">
                  <a:moveTo>
                    <a:pt x="2265" y="1075"/>
                  </a:moveTo>
                  <a:lnTo>
                    <a:pt x="2265" y="2099"/>
                  </a:lnTo>
                  <a:lnTo>
                    <a:pt x="1083" y="2099"/>
                  </a:lnTo>
                  <a:lnTo>
                    <a:pt x="2382" y="0"/>
                  </a:lnTo>
                  <a:lnTo>
                    <a:pt x="1299" y="0"/>
                  </a:lnTo>
                  <a:lnTo>
                    <a:pt x="0" y="2099"/>
                  </a:lnTo>
                  <a:lnTo>
                    <a:pt x="0" y="2805"/>
                  </a:lnTo>
                  <a:lnTo>
                    <a:pt x="2265" y="2805"/>
                  </a:lnTo>
                  <a:lnTo>
                    <a:pt x="2265" y="3619"/>
                  </a:lnTo>
                  <a:lnTo>
                    <a:pt x="3335" y="3619"/>
                  </a:lnTo>
                  <a:lnTo>
                    <a:pt x="3335" y="1075"/>
                  </a:lnTo>
                  <a:lnTo>
                    <a:pt x="2265" y="10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a:extLst>
                <a:ext uri="{FF2B5EF4-FFF2-40B4-BE49-F238E27FC236}">
                  <a16:creationId xmlns:a16="http://schemas.microsoft.com/office/drawing/2014/main" id="{157B746D-6B9B-4143-B12A-B854B1F9DD2C}"/>
                </a:ext>
              </a:extLst>
            </p:cNvPr>
            <p:cNvSpPr>
              <a:spLocks/>
            </p:cNvSpPr>
            <p:nvPr userDrawn="1"/>
          </p:nvSpPr>
          <p:spPr bwMode="black">
            <a:xfrm>
              <a:off x="968295" y="1174823"/>
              <a:ext cx="178600" cy="259411"/>
            </a:xfrm>
            <a:custGeom>
              <a:avLst/>
              <a:gdLst>
                <a:gd name="T0" fmla="*/ 224 w 2500"/>
                <a:gd name="T1" fmla="*/ 3620 h 3620"/>
                <a:gd name="T2" fmla="*/ 224 w 2500"/>
                <a:gd name="T3" fmla="*/ 1897 h 3620"/>
                <a:gd name="T4" fmla="*/ 2216 w 2500"/>
                <a:gd name="T5" fmla="*/ 1897 h 3620"/>
                <a:gd name="T6" fmla="*/ 2216 w 2500"/>
                <a:gd name="T7" fmla="*/ 1703 h 3620"/>
                <a:gd name="T8" fmla="*/ 224 w 2500"/>
                <a:gd name="T9" fmla="*/ 1703 h 3620"/>
                <a:gd name="T10" fmla="*/ 224 w 2500"/>
                <a:gd name="T11" fmla="*/ 194 h 3620"/>
                <a:gd name="T12" fmla="*/ 2500 w 2500"/>
                <a:gd name="T13" fmla="*/ 194 h 3620"/>
                <a:gd name="T14" fmla="*/ 2500 w 2500"/>
                <a:gd name="T15" fmla="*/ 0 h 3620"/>
                <a:gd name="T16" fmla="*/ 0 w 2500"/>
                <a:gd name="T17" fmla="*/ 0 h 3620"/>
                <a:gd name="T18" fmla="*/ 0 w 2500"/>
                <a:gd name="T19" fmla="*/ 3620 h 3620"/>
                <a:gd name="T20" fmla="*/ 224 w 2500"/>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0" h="3620">
                  <a:moveTo>
                    <a:pt x="224" y="3620"/>
                  </a:moveTo>
                  <a:lnTo>
                    <a:pt x="224" y="1897"/>
                  </a:lnTo>
                  <a:lnTo>
                    <a:pt x="2216" y="1897"/>
                  </a:lnTo>
                  <a:lnTo>
                    <a:pt x="2216" y="1703"/>
                  </a:lnTo>
                  <a:lnTo>
                    <a:pt x="224" y="1703"/>
                  </a:lnTo>
                  <a:lnTo>
                    <a:pt x="224" y="194"/>
                  </a:lnTo>
                  <a:lnTo>
                    <a:pt x="2500" y="194"/>
                  </a:lnTo>
                  <a:lnTo>
                    <a:pt x="2500" y="0"/>
                  </a:ln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a:extLst>
                <a:ext uri="{FF2B5EF4-FFF2-40B4-BE49-F238E27FC236}">
                  <a16:creationId xmlns:a16="http://schemas.microsoft.com/office/drawing/2014/main" id="{BACB4DF1-C21B-4C8C-8AC8-FFA06F560632}"/>
                </a:ext>
              </a:extLst>
            </p:cNvPr>
            <p:cNvSpPr>
              <a:spLocks noEditPoints="1"/>
            </p:cNvSpPr>
            <p:nvPr userDrawn="1"/>
          </p:nvSpPr>
          <p:spPr bwMode="black">
            <a:xfrm>
              <a:off x="1183370" y="1174823"/>
              <a:ext cx="197466" cy="259411"/>
            </a:xfrm>
            <a:custGeom>
              <a:avLst/>
              <a:gdLst>
                <a:gd name="T0" fmla="*/ 224 w 2764"/>
                <a:gd name="T1" fmla="*/ 2141 h 3620"/>
                <a:gd name="T2" fmla="*/ 224 w 2764"/>
                <a:gd name="T3" fmla="*/ 194 h 3620"/>
                <a:gd name="T4" fmla="*/ 1340 w 2764"/>
                <a:gd name="T5" fmla="*/ 194 h 3620"/>
                <a:gd name="T6" fmla="*/ 2480 w 2764"/>
                <a:gd name="T7" fmla="*/ 1175 h 3620"/>
                <a:gd name="T8" fmla="*/ 1389 w 2764"/>
                <a:gd name="T9" fmla="*/ 2141 h 3620"/>
                <a:gd name="T10" fmla="*/ 224 w 2764"/>
                <a:gd name="T11" fmla="*/ 2141 h 3620"/>
                <a:gd name="T12" fmla="*/ 224 w 2764"/>
                <a:gd name="T13" fmla="*/ 3620 h 3620"/>
                <a:gd name="T14" fmla="*/ 224 w 2764"/>
                <a:gd name="T15" fmla="*/ 2335 h 3620"/>
                <a:gd name="T16" fmla="*/ 1320 w 2764"/>
                <a:gd name="T17" fmla="*/ 2335 h 3620"/>
                <a:gd name="T18" fmla="*/ 1892 w 2764"/>
                <a:gd name="T19" fmla="*/ 2295 h 3620"/>
                <a:gd name="T20" fmla="*/ 2535 w 2764"/>
                <a:gd name="T21" fmla="*/ 3620 h 3620"/>
                <a:gd name="T22" fmla="*/ 2764 w 2764"/>
                <a:gd name="T23" fmla="*/ 3620 h 3620"/>
                <a:gd name="T24" fmla="*/ 2092 w 2764"/>
                <a:gd name="T25" fmla="*/ 2241 h 3620"/>
                <a:gd name="T26" fmla="*/ 2704 w 2764"/>
                <a:gd name="T27" fmla="*/ 1175 h 3620"/>
                <a:gd name="T28" fmla="*/ 1325 w 2764"/>
                <a:gd name="T29" fmla="*/ 0 h 3620"/>
                <a:gd name="T30" fmla="*/ 0 w 2764"/>
                <a:gd name="T31" fmla="*/ 0 h 3620"/>
                <a:gd name="T32" fmla="*/ 0 w 2764"/>
                <a:gd name="T33" fmla="*/ 3620 h 3620"/>
                <a:gd name="T34" fmla="*/ 224 w 2764"/>
                <a:gd name="T35"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64" h="3620">
                  <a:moveTo>
                    <a:pt x="224" y="2141"/>
                  </a:moveTo>
                  <a:lnTo>
                    <a:pt x="224" y="194"/>
                  </a:lnTo>
                  <a:lnTo>
                    <a:pt x="1340" y="194"/>
                  </a:lnTo>
                  <a:cubicBezTo>
                    <a:pt x="2127" y="194"/>
                    <a:pt x="2480" y="269"/>
                    <a:pt x="2480" y="1175"/>
                  </a:cubicBezTo>
                  <a:cubicBezTo>
                    <a:pt x="2480" y="1937"/>
                    <a:pt x="2166" y="2141"/>
                    <a:pt x="1389" y="2141"/>
                  </a:cubicBezTo>
                  <a:lnTo>
                    <a:pt x="224" y="2141"/>
                  </a:lnTo>
                  <a:close/>
                  <a:moveTo>
                    <a:pt x="224" y="3620"/>
                  </a:moveTo>
                  <a:lnTo>
                    <a:pt x="224" y="2335"/>
                  </a:lnTo>
                  <a:lnTo>
                    <a:pt x="1320" y="2335"/>
                  </a:lnTo>
                  <a:cubicBezTo>
                    <a:pt x="1529" y="2335"/>
                    <a:pt x="1723" y="2325"/>
                    <a:pt x="1892" y="2295"/>
                  </a:cubicBezTo>
                  <a:lnTo>
                    <a:pt x="2535" y="3620"/>
                  </a:lnTo>
                  <a:lnTo>
                    <a:pt x="2764" y="3620"/>
                  </a:lnTo>
                  <a:lnTo>
                    <a:pt x="2092" y="2241"/>
                  </a:lnTo>
                  <a:cubicBezTo>
                    <a:pt x="2480" y="2111"/>
                    <a:pt x="2704" y="1807"/>
                    <a:pt x="2704" y="1175"/>
                  </a:cubicBezTo>
                  <a:cubicBezTo>
                    <a:pt x="2704" y="104"/>
                    <a:pt x="2176" y="0"/>
                    <a:pt x="1325" y="0"/>
                  </a:cubicBez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a:extLst>
                <a:ext uri="{FF2B5EF4-FFF2-40B4-BE49-F238E27FC236}">
                  <a16:creationId xmlns:a16="http://schemas.microsoft.com/office/drawing/2014/main" id="{6D706A3F-DAB9-40B5-AE9A-A9E3ADBA3EC4}"/>
                </a:ext>
              </a:extLst>
            </p:cNvPr>
            <p:cNvSpPr>
              <a:spLocks noEditPoints="1"/>
            </p:cNvSpPr>
            <p:nvPr userDrawn="1"/>
          </p:nvSpPr>
          <p:spPr bwMode="black">
            <a:xfrm>
              <a:off x="1415110" y="1168849"/>
              <a:ext cx="224193" cy="271674"/>
            </a:xfrm>
            <a:custGeom>
              <a:avLst/>
              <a:gdLst>
                <a:gd name="T0" fmla="*/ 1574 w 3138"/>
                <a:gd name="T1" fmla="*/ 194 h 3790"/>
                <a:gd name="T2" fmla="*/ 2914 w 3138"/>
                <a:gd name="T3" fmla="*/ 1902 h 3790"/>
                <a:gd name="T4" fmla="*/ 1574 w 3138"/>
                <a:gd name="T5" fmla="*/ 3596 h 3790"/>
                <a:gd name="T6" fmla="*/ 225 w 3138"/>
                <a:gd name="T7" fmla="*/ 1902 h 3790"/>
                <a:gd name="T8" fmla="*/ 1574 w 3138"/>
                <a:gd name="T9" fmla="*/ 194 h 3790"/>
                <a:gd name="T10" fmla="*/ 1574 w 3138"/>
                <a:gd name="T11" fmla="*/ 0 h 3790"/>
                <a:gd name="T12" fmla="*/ 0 w 3138"/>
                <a:gd name="T13" fmla="*/ 1902 h 3790"/>
                <a:gd name="T14" fmla="*/ 1574 w 3138"/>
                <a:gd name="T15" fmla="*/ 3790 h 3790"/>
                <a:gd name="T16" fmla="*/ 3138 w 3138"/>
                <a:gd name="T17" fmla="*/ 1902 h 3790"/>
                <a:gd name="T18" fmla="*/ 1574 w 3138"/>
                <a:gd name="T19" fmla="*/ 0 h 3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8" h="3790">
                  <a:moveTo>
                    <a:pt x="1574" y="194"/>
                  </a:moveTo>
                  <a:cubicBezTo>
                    <a:pt x="2744" y="194"/>
                    <a:pt x="2914" y="1046"/>
                    <a:pt x="2914" y="1902"/>
                  </a:cubicBezTo>
                  <a:cubicBezTo>
                    <a:pt x="2914" y="2799"/>
                    <a:pt x="2744" y="3596"/>
                    <a:pt x="1574" y="3596"/>
                  </a:cubicBezTo>
                  <a:cubicBezTo>
                    <a:pt x="409" y="3596"/>
                    <a:pt x="225" y="2799"/>
                    <a:pt x="225" y="1902"/>
                  </a:cubicBezTo>
                  <a:cubicBezTo>
                    <a:pt x="225" y="1046"/>
                    <a:pt x="409" y="194"/>
                    <a:pt x="1574" y="194"/>
                  </a:cubicBezTo>
                  <a:close/>
                  <a:moveTo>
                    <a:pt x="1574" y="0"/>
                  </a:moveTo>
                  <a:cubicBezTo>
                    <a:pt x="245" y="0"/>
                    <a:pt x="0" y="936"/>
                    <a:pt x="0" y="1902"/>
                  </a:cubicBezTo>
                  <a:cubicBezTo>
                    <a:pt x="0" y="2893"/>
                    <a:pt x="245" y="3790"/>
                    <a:pt x="1574" y="3790"/>
                  </a:cubicBezTo>
                  <a:cubicBezTo>
                    <a:pt x="2909" y="3790"/>
                    <a:pt x="3138" y="2893"/>
                    <a:pt x="3138" y="1902"/>
                  </a:cubicBezTo>
                  <a:cubicBezTo>
                    <a:pt x="3138" y="936"/>
                    <a:pt x="2909" y="0"/>
                    <a:pt x="157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a:extLst>
                <a:ext uri="{FF2B5EF4-FFF2-40B4-BE49-F238E27FC236}">
                  <a16:creationId xmlns:a16="http://schemas.microsoft.com/office/drawing/2014/main" id="{97D5BE0C-3446-4FF6-B000-A4D066027882}"/>
                </a:ext>
              </a:extLst>
            </p:cNvPr>
            <p:cNvSpPr>
              <a:spLocks/>
            </p:cNvSpPr>
            <p:nvPr userDrawn="1"/>
          </p:nvSpPr>
          <p:spPr bwMode="black">
            <a:xfrm>
              <a:off x="1687412" y="1174823"/>
              <a:ext cx="209100" cy="259411"/>
            </a:xfrm>
            <a:custGeom>
              <a:avLst/>
              <a:gdLst>
                <a:gd name="T0" fmla="*/ 225 w 2924"/>
                <a:gd name="T1" fmla="*/ 3620 h 3620"/>
                <a:gd name="T2" fmla="*/ 225 w 2924"/>
                <a:gd name="T3" fmla="*/ 274 h 3620"/>
                <a:gd name="T4" fmla="*/ 2650 w 2924"/>
                <a:gd name="T5" fmla="*/ 3620 h 3620"/>
                <a:gd name="T6" fmla="*/ 2924 w 2924"/>
                <a:gd name="T7" fmla="*/ 3620 h 3620"/>
                <a:gd name="T8" fmla="*/ 2924 w 2924"/>
                <a:gd name="T9" fmla="*/ 0 h 3620"/>
                <a:gd name="T10" fmla="*/ 2700 w 2924"/>
                <a:gd name="T11" fmla="*/ 0 h 3620"/>
                <a:gd name="T12" fmla="*/ 2700 w 2924"/>
                <a:gd name="T13" fmla="*/ 3346 h 3620"/>
                <a:gd name="T14" fmla="*/ 274 w 2924"/>
                <a:gd name="T15" fmla="*/ 0 h 3620"/>
                <a:gd name="T16" fmla="*/ 0 w 2924"/>
                <a:gd name="T17" fmla="*/ 0 h 3620"/>
                <a:gd name="T18" fmla="*/ 0 w 2924"/>
                <a:gd name="T19" fmla="*/ 3620 h 3620"/>
                <a:gd name="T20" fmla="*/ 225 w 2924"/>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4" h="3620">
                  <a:moveTo>
                    <a:pt x="225" y="3620"/>
                  </a:moveTo>
                  <a:lnTo>
                    <a:pt x="225" y="274"/>
                  </a:lnTo>
                  <a:lnTo>
                    <a:pt x="2650" y="3620"/>
                  </a:lnTo>
                  <a:lnTo>
                    <a:pt x="2924" y="3620"/>
                  </a:lnTo>
                  <a:lnTo>
                    <a:pt x="2924" y="0"/>
                  </a:lnTo>
                  <a:lnTo>
                    <a:pt x="2700" y="0"/>
                  </a:lnTo>
                  <a:lnTo>
                    <a:pt x="2700" y="3346"/>
                  </a:lnTo>
                  <a:lnTo>
                    <a:pt x="274" y="0"/>
                  </a:lnTo>
                  <a:lnTo>
                    <a:pt x="0" y="0"/>
                  </a:lnTo>
                  <a:lnTo>
                    <a:pt x="0" y="3620"/>
                  </a:lnTo>
                  <a:lnTo>
                    <a:pt x="225"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a:extLst>
                <a:ext uri="{FF2B5EF4-FFF2-40B4-BE49-F238E27FC236}">
                  <a16:creationId xmlns:a16="http://schemas.microsoft.com/office/drawing/2014/main" id="{B5BEE48A-5A5F-419B-9AB4-4B0F79F716A9}"/>
                </a:ext>
              </a:extLst>
            </p:cNvPr>
            <p:cNvSpPr>
              <a:spLocks/>
            </p:cNvSpPr>
            <p:nvPr userDrawn="1"/>
          </p:nvSpPr>
          <p:spPr bwMode="black">
            <a:xfrm>
              <a:off x="1930472" y="1174823"/>
              <a:ext cx="201240" cy="259411"/>
            </a:xfrm>
            <a:custGeom>
              <a:avLst/>
              <a:gdLst>
                <a:gd name="T0" fmla="*/ 1524 w 2818"/>
                <a:gd name="T1" fmla="*/ 3620 h 3620"/>
                <a:gd name="T2" fmla="*/ 1524 w 2818"/>
                <a:gd name="T3" fmla="*/ 194 h 3620"/>
                <a:gd name="T4" fmla="*/ 2818 w 2818"/>
                <a:gd name="T5" fmla="*/ 194 h 3620"/>
                <a:gd name="T6" fmla="*/ 2818 w 2818"/>
                <a:gd name="T7" fmla="*/ 0 h 3620"/>
                <a:gd name="T8" fmla="*/ 0 w 2818"/>
                <a:gd name="T9" fmla="*/ 0 h 3620"/>
                <a:gd name="T10" fmla="*/ 0 w 2818"/>
                <a:gd name="T11" fmla="*/ 194 h 3620"/>
                <a:gd name="T12" fmla="*/ 1299 w 2818"/>
                <a:gd name="T13" fmla="*/ 194 h 3620"/>
                <a:gd name="T14" fmla="*/ 1299 w 2818"/>
                <a:gd name="T15" fmla="*/ 3620 h 3620"/>
                <a:gd name="T16" fmla="*/ 1524 w 2818"/>
                <a:gd name="T17"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8" h="3620">
                  <a:moveTo>
                    <a:pt x="1524" y="3620"/>
                  </a:moveTo>
                  <a:lnTo>
                    <a:pt x="1524" y="194"/>
                  </a:lnTo>
                  <a:lnTo>
                    <a:pt x="2818" y="194"/>
                  </a:lnTo>
                  <a:lnTo>
                    <a:pt x="2818" y="0"/>
                  </a:lnTo>
                  <a:lnTo>
                    <a:pt x="0" y="0"/>
                  </a:lnTo>
                  <a:lnTo>
                    <a:pt x="0" y="194"/>
                  </a:lnTo>
                  <a:lnTo>
                    <a:pt x="1299" y="194"/>
                  </a:lnTo>
                  <a:lnTo>
                    <a:pt x="1299" y="3620"/>
                  </a:lnTo>
                  <a:lnTo>
                    <a:pt x="15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grpSp>
      <p:sp>
        <p:nvSpPr>
          <p:cNvPr id="30" name="Freeform 6">
            <a:extLst>
              <a:ext uri="{FF2B5EF4-FFF2-40B4-BE49-F238E27FC236}">
                <a16:creationId xmlns:a16="http://schemas.microsoft.com/office/drawing/2014/main" id="{FF423021-D956-40A5-B130-F171CE420BD8}"/>
              </a:ext>
            </a:extLst>
          </p:cNvPr>
          <p:cNvSpPr>
            <a:spLocks/>
          </p:cNvSpPr>
          <p:nvPr userDrawn="1"/>
        </p:nvSpPr>
        <p:spPr bwMode="gray">
          <a:xfrm>
            <a:off x="2943879" y="1270000"/>
            <a:ext cx="6055660" cy="3735387"/>
          </a:xfrm>
          <a:custGeom>
            <a:avLst/>
            <a:gdLst>
              <a:gd name="T0" fmla="*/ 16800 w 16800"/>
              <a:gd name="T1" fmla="*/ 10364 h 10364"/>
              <a:gd name="T2" fmla="*/ 16800 w 16800"/>
              <a:gd name="T3" fmla="*/ 0 h 10364"/>
              <a:gd name="T4" fmla="*/ 15642 w 16800"/>
              <a:gd name="T5" fmla="*/ 708 h 10364"/>
              <a:gd name="T6" fmla="*/ 0 w 16800"/>
              <a:gd name="T7" fmla="*/ 10364 h 10364"/>
              <a:gd name="T8" fmla="*/ 16800 w 16800"/>
              <a:gd name="T9" fmla="*/ 10364 h 10364"/>
              <a:gd name="connsiteX0" fmla="*/ 16463 w 16463"/>
              <a:gd name="connsiteY0" fmla="*/ 10364 h 10364"/>
              <a:gd name="connsiteX1" fmla="*/ 16463 w 16463"/>
              <a:gd name="connsiteY1" fmla="*/ 0 h 10364"/>
              <a:gd name="connsiteX2" fmla="*/ 15305 w 16463"/>
              <a:gd name="connsiteY2" fmla="*/ 708 h 10364"/>
              <a:gd name="connsiteX3" fmla="*/ 0 w 16463"/>
              <a:gd name="connsiteY3" fmla="*/ 10344 h 10364"/>
              <a:gd name="connsiteX4" fmla="*/ 16463 w 16463"/>
              <a:gd name="connsiteY4" fmla="*/ 10364 h 10364"/>
              <a:gd name="connsiteX0" fmla="*/ 16807 w 16807"/>
              <a:gd name="connsiteY0" fmla="*/ 10364 h 10364"/>
              <a:gd name="connsiteX1" fmla="*/ 16807 w 16807"/>
              <a:gd name="connsiteY1" fmla="*/ 0 h 10364"/>
              <a:gd name="connsiteX2" fmla="*/ 15649 w 16807"/>
              <a:gd name="connsiteY2" fmla="*/ 708 h 10364"/>
              <a:gd name="connsiteX3" fmla="*/ 0 w 16807"/>
              <a:gd name="connsiteY3" fmla="*/ 10351 h 10364"/>
              <a:gd name="connsiteX4" fmla="*/ 16807 w 16807"/>
              <a:gd name="connsiteY4" fmla="*/ 10364 h 1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7" h="10364">
                <a:moveTo>
                  <a:pt x="16807" y="10364"/>
                </a:moveTo>
                <a:lnTo>
                  <a:pt x="16807" y="0"/>
                </a:lnTo>
                <a:lnTo>
                  <a:pt x="15649" y="708"/>
                </a:lnTo>
                <a:lnTo>
                  <a:pt x="0" y="10351"/>
                </a:lnTo>
                <a:lnTo>
                  <a:pt x="16807" y="10364"/>
                </a:lnTo>
                <a:close/>
              </a:path>
            </a:pathLst>
          </a:custGeom>
          <a:solidFill>
            <a:srgbClr val="706F6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a:extLst>
              <a:ext uri="{FF2B5EF4-FFF2-40B4-BE49-F238E27FC236}">
                <a16:creationId xmlns:a16="http://schemas.microsoft.com/office/drawing/2014/main" id="{77D16ACC-72A8-46C6-84FF-32A04C2B557C}"/>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 name="connsiteX0" fmla="*/ 10000 w 10000"/>
              <a:gd name="connsiteY0" fmla="*/ 7920 h 10000"/>
              <a:gd name="connsiteX1" fmla="*/ 10000 w 10000"/>
              <a:gd name="connsiteY1" fmla="*/ 0 h 10000"/>
              <a:gd name="connsiteX2" fmla="*/ 10000 w 10000"/>
              <a:gd name="connsiteY2" fmla="*/ 0 h 10000"/>
              <a:gd name="connsiteX3" fmla="*/ 5388 w 10000"/>
              <a:gd name="connsiteY3" fmla="*/ 0 h 10000"/>
              <a:gd name="connsiteX4" fmla="*/ 7117 w 10000"/>
              <a:gd name="connsiteY4" fmla="*/ 2973 h 10000"/>
              <a:gd name="connsiteX5" fmla="*/ 3405 w 10000"/>
              <a:gd name="connsiteY5" fmla="*/ 5412 h 10000"/>
              <a:gd name="connsiteX6" fmla="*/ 3404 w 10000"/>
              <a:gd name="connsiteY6" fmla="*/ 0 h 10000"/>
              <a:gd name="connsiteX7" fmla="*/ 3404 w 10000"/>
              <a:gd name="connsiteY7" fmla="*/ 0 h 10000"/>
              <a:gd name="connsiteX8" fmla="*/ 3404 w 10000"/>
              <a:gd name="connsiteY8" fmla="*/ 0 h 10000"/>
              <a:gd name="connsiteX9" fmla="*/ 0 w 10000"/>
              <a:gd name="connsiteY9" fmla="*/ 0 h 10000"/>
              <a:gd name="connsiteX10" fmla="*/ 1 w 10000"/>
              <a:gd name="connsiteY10" fmla="*/ 7650 h 10000"/>
              <a:gd name="connsiteX11" fmla="*/ 1371 w 10000"/>
              <a:gd name="connsiteY11" fmla="*/ 10000 h 10000"/>
              <a:gd name="connsiteX12" fmla="*/ 8489 w 10000"/>
              <a:gd name="connsiteY12" fmla="*/ 5364 h 10000"/>
              <a:gd name="connsiteX13" fmla="*/ 10000 w 10000"/>
              <a:gd name="connsiteY13" fmla="*/ 792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10000" y="7920"/>
                </a:moveTo>
                <a:lnTo>
                  <a:pt x="10000" y="0"/>
                </a:lnTo>
                <a:lnTo>
                  <a:pt x="10000" y="0"/>
                </a:lnTo>
                <a:lnTo>
                  <a:pt x="5388" y="0"/>
                </a:lnTo>
                <a:lnTo>
                  <a:pt x="7117" y="2973"/>
                </a:lnTo>
                <a:lnTo>
                  <a:pt x="3405" y="5412"/>
                </a:lnTo>
                <a:cubicBezTo>
                  <a:pt x="3405" y="3608"/>
                  <a:pt x="3404" y="1804"/>
                  <a:pt x="3404" y="0"/>
                </a:cubicBezTo>
                <a:lnTo>
                  <a:pt x="3404" y="0"/>
                </a:lnTo>
                <a:lnTo>
                  <a:pt x="3404" y="0"/>
                </a:lnTo>
                <a:lnTo>
                  <a:pt x="0" y="0"/>
                </a:lnTo>
                <a:cubicBezTo>
                  <a:pt x="0" y="2550"/>
                  <a:pt x="1" y="5100"/>
                  <a:pt x="1" y="7650"/>
                </a:cubicBezTo>
                <a:lnTo>
                  <a:pt x="1371" y="10000"/>
                </a:lnTo>
                <a:lnTo>
                  <a:pt x="8489" y="5364"/>
                </a:lnTo>
                <a:lnTo>
                  <a:pt x="10000" y="792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23272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11" name="AutoShape 3">
            <a:extLst>
              <a:ext uri="{FF2B5EF4-FFF2-40B4-BE49-F238E27FC236}">
                <a16:creationId xmlns:a16="http://schemas.microsoft.com/office/drawing/2014/main" id="{542DE58A-AE23-4118-9916-F67C46D31601}"/>
              </a:ext>
            </a:extLst>
          </p:cNvPr>
          <p:cNvSpPr>
            <a:spLocks noChangeAspect="1" noChangeArrowheads="1" noTextEdit="1"/>
          </p:cNvSpPr>
          <p:nvPr userDrawn="1"/>
        </p:nvSpPr>
        <p:spPr bwMode="auto">
          <a:xfrm>
            <a:off x="135731" y="139701"/>
            <a:ext cx="8863806" cy="4865686"/>
          </a:xfrm>
          <a:custGeom>
            <a:avLst/>
            <a:gdLst>
              <a:gd name="connsiteX0" fmla="*/ 0 w 8863806"/>
              <a:gd name="connsiteY0" fmla="*/ 0 h 4865686"/>
              <a:gd name="connsiteX1" fmla="*/ 8863806 w 8863806"/>
              <a:gd name="connsiteY1" fmla="*/ 0 h 4865686"/>
              <a:gd name="connsiteX2" fmla="*/ 8863806 w 8863806"/>
              <a:gd name="connsiteY2" fmla="*/ 4865686 h 4865686"/>
              <a:gd name="connsiteX3" fmla="*/ 0 w 8863806"/>
              <a:gd name="connsiteY3" fmla="*/ 4865686 h 4865686"/>
              <a:gd name="connsiteX4" fmla="*/ 0 w 8863806"/>
              <a:gd name="connsiteY4" fmla="*/ 0 h 4865686"/>
              <a:gd name="connsiteX0" fmla="*/ 0 w 8863806"/>
              <a:gd name="connsiteY0" fmla="*/ 0 h 4865686"/>
              <a:gd name="connsiteX1" fmla="*/ 8863806 w 8863806"/>
              <a:gd name="connsiteY1" fmla="*/ 0 h 4865686"/>
              <a:gd name="connsiteX2" fmla="*/ 8863806 w 8863806"/>
              <a:gd name="connsiteY2" fmla="*/ 48656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74749 h 4865686"/>
              <a:gd name="connsiteX3" fmla="*/ 8863806 w 8863806"/>
              <a:gd name="connsiteY3" fmla="*/ 4865686 h 4865686"/>
              <a:gd name="connsiteX4" fmla="*/ 2807494 w 8863806"/>
              <a:gd name="connsiteY4" fmla="*/ 4860924 h 4865686"/>
              <a:gd name="connsiteX5" fmla="*/ 0 w 8863806"/>
              <a:gd name="connsiteY5" fmla="*/ 4865686 h 4865686"/>
              <a:gd name="connsiteX6" fmla="*/ 0 w 8863806"/>
              <a:gd name="connsiteY6" fmla="*/ 0 h 4865686"/>
              <a:gd name="connsiteX0" fmla="*/ 0 w 8863806"/>
              <a:gd name="connsiteY0" fmla="*/ 0 h 4865686"/>
              <a:gd name="connsiteX1" fmla="*/ 8863806 w 8863806"/>
              <a:gd name="connsiteY1" fmla="*/ 0 h 4865686"/>
              <a:gd name="connsiteX2" fmla="*/ 8858250 w 8863806"/>
              <a:gd name="connsiteY2" fmla="*/ 1174749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39030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07494 w 8863806"/>
              <a:gd name="connsiteY3" fmla="*/ 4860924 h 4865686"/>
              <a:gd name="connsiteX4" fmla="*/ 0 w 8863806"/>
              <a:gd name="connsiteY4" fmla="*/ 4865686 h 4865686"/>
              <a:gd name="connsiteX5" fmla="*/ 0 w 8863806"/>
              <a:gd name="connsiteY5" fmla="*/ 0 h 48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806" h="4865686">
                <a:moveTo>
                  <a:pt x="0" y="0"/>
                </a:moveTo>
                <a:lnTo>
                  <a:pt x="8863806" y="0"/>
                </a:lnTo>
                <a:cubicBezTo>
                  <a:pt x="8862748" y="377295"/>
                  <a:pt x="8861689" y="754591"/>
                  <a:pt x="8860631" y="1131886"/>
                </a:cubicBezTo>
                <a:lnTo>
                  <a:pt x="2807494" y="4860924"/>
                </a:lnTo>
                <a:lnTo>
                  <a:pt x="0" y="4865686"/>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957262" y="1800000"/>
            <a:ext cx="4836319" cy="1200150"/>
          </a:xfrm>
        </p:spPr>
        <p:txBody>
          <a:bodyPr anchor="b" anchorCtr="0"/>
          <a:lstStyle>
            <a:lvl1pPr algn="l">
              <a:lnSpc>
                <a:spcPct val="110000"/>
              </a:lnSpc>
              <a:defRPr sz="2100" b="1" cap="all"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57263" y="3293267"/>
            <a:ext cx="3564732" cy="278606"/>
          </a:xfrm>
        </p:spPr>
        <p:txBody>
          <a:bodyPr anchor="b" anchorCtr="0"/>
          <a:lstStyle>
            <a:lvl1pPr marL="0" indent="0" algn="l">
              <a:lnSpc>
                <a:spcPct val="110000"/>
              </a:lnSpc>
              <a:spcBef>
                <a:spcPts val="0"/>
              </a:spcBef>
              <a:buNone/>
              <a:defRPr sz="11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NAME LASTNAME</a:t>
            </a:r>
            <a:endParaRPr lang="en-US" dirty="0"/>
          </a:p>
        </p:txBody>
      </p:sp>
      <p:grpSp>
        <p:nvGrpSpPr>
          <p:cNvPr id="24" name="Group 23">
            <a:extLst>
              <a:ext uri="{FF2B5EF4-FFF2-40B4-BE49-F238E27FC236}">
                <a16:creationId xmlns:a16="http://schemas.microsoft.com/office/drawing/2014/main" id="{A6516365-3A7A-49D1-AFE0-FD2B7A2E7018}"/>
              </a:ext>
            </a:extLst>
          </p:cNvPr>
          <p:cNvGrpSpPr/>
          <p:nvPr userDrawn="1"/>
        </p:nvGrpSpPr>
        <p:grpSpPr bwMode="black">
          <a:xfrm>
            <a:off x="669580" y="1168849"/>
            <a:ext cx="1462132" cy="271674"/>
            <a:chOff x="669580" y="1168849"/>
            <a:chExt cx="1462132" cy="271674"/>
          </a:xfrm>
          <a:solidFill>
            <a:srgbClr val="706F6F"/>
          </a:solidFill>
        </p:grpSpPr>
        <p:sp>
          <p:nvSpPr>
            <p:cNvPr id="18" name="Freeform 11">
              <a:extLst>
                <a:ext uri="{FF2B5EF4-FFF2-40B4-BE49-F238E27FC236}">
                  <a16:creationId xmlns:a16="http://schemas.microsoft.com/office/drawing/2014/main" id="{A0EA8EA7-3E9C-47CE-9E9B-B0350B367C04}"/>
                </a:ext>
              </a:extLst>
            </p:cNvPr>
            <p:cNvSpPr>
              <a:spLocks/>
            </p:cNvSpPr>
            <p:nvPr userDrawn="1"/>
          </p:nvSpPr>
          <p:spPr bwMode="black">
            <a:xfrm>
              <a:off x="669580" y="1174823"/>
              <a:ext cx="238029" cy="259411"/>
            </a:xfrm>
            <a:custGeom>
              <a:avLst/>
              <a:gdLst>
                <a:gd name="T0" fmla="*/ 2265 w 3335"/>
                <a:gd name="T1" fmla="*/ 1075 h 3619"/>
                <a:gd name="T2" fmla="*/ 2265 w 3335"/>
                <a:gd name="T3" fmla="*/ 2099 h 3619"/>
                <a:gd name="T4" fmla="*/ 1083 w 3335"/>
                <a:gd name="T5" fmla="*/ 2099 h 3619"/>
                <a:gd name="T6" fmla="*/ 2382 w 3335"/>
                <a:gd name="T7" fmla="*/ 0 h 3619"/>
                <a:gd name="T8" fmla="*/ 1299 w 3335"/>
                <a:gd name="T9" fmla="*/ 0 h 3619"/>
                <a:gd name="T10" fmla="*/ 0 w 3335"/>
                <a:gd name="T11" fmla="*/ 2099 h 3619"/>
                <a:gd name="T12" fmla="*/ 0 w 3335"/>
                <a:gd name="T13" fmla="*/ 2805 h 3619"/>
                <a:gd name="T14" fmla="*/ 2265 w 3335"/>
                <a:gd name="T15" fmla="*/ 2805 h 3619"/>
                <a:gd name="T16" fmla="*/ 2265 w 3335"/>
                <a:gd name="T17" fmla="*/ 3619 h 3619"/>
                <a:gd name="T18" fmla="*/ 3335 w 3335"/>
                <a:gd name="T19" fmla="*/ 3619 h 3619"/>
                <a:gd name="T20" fmla="*/ 3335 w 3335"/>
                <a:gd name="T21" fmla="*/ 1075 h 3619"/>
                <a:gd name="T22" fmla="*/ 2265 w 3335"/>
                <a:gd name="T23" fmla="*/ 1075 h 3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5" h="3619">
                  <a:moveTo>
                    <a:pt x="2265" y="1075"/>
                  </a:moveTo>
                  <a:lnTo>
                    <a:pt x="2265" y="2099"/>
                  </a:lnTo>
                  <a:lnTo>
                    <a:pt x="1083" y="2099"/>
                  </a:lnTo>
                  <a:lnTo>
                    <a:pt x="2382" y="0"/>
                  </a:lnTo>
                  <a:lnTo>
                    <a:pt x="1299" y="0"/>
                  </a:lnTo>
                  <a:lnTo>
                    <a:pt x="0" y="2099"/>
                  </a:lnTo>
                  <a:lnTo>
                    <a:pt x="0" y="2805"/>
                  </a:lnTo>
                  <a:lnTo>
                    <a:pt x="2265" y="2805"/>
                  </a:lnTo>
                  <a:lnTo>
                    <a:pt x="2265" y="3619"/>
                  </a:lnTo>
                  <a:lnTo>
                    <a:pt x="3335" y="3619"/>
                  </a:lnTo>
                  <a:lnTo>
                    <a:pt x="3335" y="1075"/>
                  </a:lnTo>
                  <a:lnTo>
                    <a:pt x="2265" y="10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157B746D-6B9B-4143-B12A-B854B1F9DD2C}"/>
                </a:ext>
              </a:extLst>
            </p:cNvPr>
            <p:cNvSpPr>
              <a:spLocks/>
            </p:cNvSpPr>
            <p:nvPr userDrawn="1"/>
          </p:nvSpPr>
          <p:spPr bwMode="black">
            <a:xfrm>
              <a:off x="968295" y="1174823"/>
              <a:ext cx="178600" cy="259411"/>
            </a:xfrm>
            <a:custGeom>
              <a:avLst/>
              <a:gdLst>
                <a:gd name="T0" fmla="*/ 224 w 2500"/>
                <a:gd name="T1" fmla="*/ 3620 h 3620"/>
                <a:gd name="T2" fmla="*/ 224 w 2500"/>
                <a:gd name="T3" fmla="*/ 1897 h 3620"/>
                <a:gd name="T4" fmla="*/ 2216 w 2500"/>
                <a:gd name="T5" fmla="*/ 1897 h 3620"/>
                <a:gd name="T6" fmla="*/ 2216 w 2500"/>
                <a:gd name="T7" fmla="*/ 1703 h 3620"/>
                <a:gd name="T8" fmla="*/ 224 w 2500"/>
                <a:gd name="T9" fmla="*/ 1703 h 3620"/>
                <a:gd name="T10" fmla="*/ 224 w 2500"/>
                <a:gd name="T11" fmla="*/ 194 h 3620"/>
                <a:gd name="T12" fmla="*/ 2500 w 2500"/>
                <a:gd name="T13" fmla="*/ 194 h 3620"/>
                <a:gd name="T14" fmla="*/ 2500 w 2500"/>
                <a:gd name="T15" fmla="*/ 0 h 3620"/>
                <a:gd name="T16" fmla="*/ 0 w 2500"/>
                <a:gd name="T17" fmla="*/ 0 h 3620"/>
                <a:gd name="T18" fmla="*/ 0 w 2500"/>
                <a:gd name="T19" fmla="*/ 3620 h 3620"/>
                <a:gd name="T20" fmla="*/ 224 w 2500"/>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0" h="3620">
                  <a:moveTo>
                    <a:pt x="224" y="3620"/>
                  </a:moveTo>
                  <a:lnTo>
                    <a:pt x="224" y="1897"/>
                  </a:lnTo>
                  <a:lnTo>
                    <a:pt x="2216" y="1897"/>
                  </a:lnTo>
                  <a:lnTo>
                    <a:pt x="2216" y="1703"/>
                  </a:lnTo>
                  <a:lnTo>
                    <a:pt x="224" y="1703"/>
                  </a:lnTo>
                  <a:lnTo>
                    <a:pt x="224" y="194"/>
                  </a:lnTo>
                  <a:lnTo>
                    <a:pt x="2500" y="194"/>
                  </a:lnTo>
                  <a:lnTo>
                    <a:pt x="2500" y="0"/>
                  </a:ln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BACB4DF1-C21B-4C8C-8AC8-FFA06F560632}"/>
                </a:ext>
              </a:extLst>
            </p:cNvPr>
            <p:cNvSpPr>
              <a:spLocks noEditPoints="1"/>
            </p:cNvSpPr>
            <p:nvPr userDrawn="1"/>
          </p:nvSpPr>
          <p:spPr bwMode="black">
            <a:xfrm>
              <a:off x="1183370" y="1174823"/>
              <a:ext cx="197466" cy="259411"/>
            </a:xfrm>
            <a:custGeom>
              <a:avLst/>
              <a:gdLst>
                <a:gd name="T0" fmla="*/ 224 w 2764"/>
                <a:gd name="T1" fmla="*/ 2141 h 3620"/>
                <a:gd name="T2" fmla="*/ 224 w 2764"/>
                <a:gd name="T3" fmla="*/ 194 h 3620"/>
                <a:gd name="T4" fmla="*/ 1340 w 2764"/>
                <a:gd name="T5" fmla="*/ 194 h 3620"/>
                <a:gd name="T6" fmla="*/ 2480 w 2764"/>
                <a:gd name="T7" fmla="*/ 1175 h 3620"/>
                <a:gd name="T8" fmla="*/ 1389 w 2764"/>
                <a:gd name="T9" fmla="*/ 2141 h 3620"/>
                <a:gd name="T10" fmla="*/ 224 w 2764"/>
                <a:gd name="T11" fmla="*/ 2141 h 3620"/>
                <a:gd name="T12" fmla="*/ 224 w 2764"/>
                <a:gd name="T13" fmla="*/ 3620 h 3620"/>
                <a:gd name="T14" fmla="*/ 224 w 2764"/>
                <a:gd name="T15" fmla="*/ 2335 h 3620"/>
                <a:gd name="T16" fmla="*/ 1320 w 2764"/>
                <a:gd name="T17" fmla="*/ 2335 h 3620"/>
                <a:gd name="T18" fmla="*/ 1892 w 2764"/>
                <a:gd name="T19" fmla="*/ 2295 h 3620"/>
                <a:gd name="T20" fmla="*/ 2535 w 2764"/>
                <a:gd name="T21" fmla="*/ 3620 h 3620"/>
                <a:gd name="T22" fmla="*/ 2764 w 2764"/>
                <a:gd name="T23" fmla="*/ 3620 h 3620"/>
                <a:gd name="T24" fmla="*/ 2092 w 2764"/>
                <a:gd name="T25" fmla="*/ 2241 h 3620"/>
                <a:gd name="T26" fmla="*/ 2704 w 2764"/>
                <a:gd name="T27" fmla="*/ 1175 h 3620"/>
                <a:gd name="T28" fmla="*/ 1325 w 2764"/>
                <a:gd name="T29" fmla="*/ 0 h 3620"/>
                <a:gd name="T30" fmla="*/ 0 w 2764"/>
                <a:gd name="T31" fmla="*/ 0 h 3620"/>
                <a:gd name="T32" fmla="*/ 0 w 2764"/>
                <a:gd name="T33" fmla="*/ 3620 h 3620"/>
                <a:gd name="T34" fmla="*/ 224 w 2764"/>
                <a:gd name="T35"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64" h="3620">
                  <a:moveTo>
                    <a:pt x="224" y="2141"/>
                  </a:moveTo>
                  <a:lnTo>
                    <a:pt x="224" y="194"/>
                  </a:lnTo>
                  <a:lnTo>
                    <a:pt x="1340" y="194"/>
                  </a:lnTo>
                  <a:cubicBezTo>
                    <a:pt x="2127" y="194"/>
                    <a:pt x="2480" y="269"/>
                    <a:pt x="2480" y="1175"/>
                  </a:cubicBezTo>
                  <a:cubicBezTo>
                    <a:pt x="2480" y="1937"/>
                    <a:pt x="2166" y="2141"/>
                    <a:pt x="1389" y="2141"/>
                  </a:cubicBezTo>
                  <a:lnTo>
                    <a:pt x="224" y="2141"/>
                  </a:lnTo>
                  <a:close/>
                  <a:moveTo>
                    <a:pt x="224" y="3620"/>
                  </a:moveTo>
                  <a:lnTo>
                    <a:pt x="224" y="2335"/>
                  </a:lnTo>
                  <a:lnTo>
                    <a:pt x="1320" y="2335"/>
                  </a:lnTo>
                  <a:cubicBezTo>
                    <a:pt x="1529" y="2335"/>
                    <a:pt x="1723" y="2325"/>
                    <a:pt x="1892" y="2295"/>
                  </a:cubicBezTo>
                  <a:lnTo>
                    <a:pt x="2535" y="3620"/>
                  </a:lnTo>
                  <a:lnTo>
                    <a:pt x="2764" y="3620"/>
                  </a:lnTo>
                  <a:lnTo>
                    <a:pt x="2092" y="2241"/>
                  </a:lnTo>
                  <a:cubicBezTo>
                    <a:pt x="2480" y="2111"/>
                    <a:pt x="2704" y="1807"/>
                    <a:pt x="2704" y="1175"/>
                  </a:cubicBezTo>
                  <a:cubicBezTo>
                    <a:pt x="2704" y="104"/>
                    <a:pt x="2176" y="0"/>
                    <a:pt x="1325" y="0"/>
                  </a:cubicBez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6D706A3F-DAB9-40B5-AE9A-A9E3ADBA3EC4}"/>
                </a:ext>
              </a:extLst>
            </p:cNvPr>
            <p:cNvSpPr>
              <a:spLocks noEditPoints="1"/>
            </p:cNvSpPr>
            <p:nvPr userDrawn="1"/>
          </p:nvSpPr>
          <p:spPr bwMode="black">
            <a:xfrm>
              <a:off x="1415110" y="1168849"/>
              <a:ext cx="224193" cy="271674"/>
            </a:xfrm>
            <a:custGeom>
              <a:avLst/>
              <a:gdLst>
                <a:gd name="T0" fmla="*/ 1574 w 3138"/>
                <a:gd name="T1" fmla="*/ 194 h 3790"/>
                <a:gd name="T2" fmla="*/ 2914 w 3138"/>
                <a:gd name="T3" fmla="*/ 1902 h 3790"/>
                <a:gd name="T4" fmla="*/ 1574 w 3138"/>
                <a:gd name="T5" fmla="*/ 3596 h 3790"/>
                <a:gd name="T6" fmla="*/ 225 w 3138"/>
                <a:gd name="T7" fmla="*/ 1902 h 3790"/>
                <a:gd name="T8" fmla="*/ 1574 w 3138"/>
                <a:gd name="T9" fmla="*/ 194 h 3790"/>
                <a:gd name="T10" fmla="*/ 1574 w 3138"/>
                <a:gd name="T11" fmla="*/ 0 h 3790"/>
                <a:gd name="T12" fmla="*/ 0 w 3138"/>
                <a:gd name="T13" fmla="*/ 1902 h 3790"/>
                <a:gd name="T14" fmla="*/ 1574 w 3138"/>
                <a:gd name="T15" fmla="*/ 3790 h 3790"/>
                <a:gd name="T16" fmla="*/ 3138 w 3138"/>
                <a:gd name="T17" fmla="*/ 1902 h 3790"/>
                <a:gd name="T18" fmla="*/ 1574 w 3138"/>
                <a:gd name="T19" fmla="*/ 0 h 3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8" h="3790">
                  <a:moveTo>
                    <a:pt x="1574" y="194"/>
                  </a:moveTo>
                  <a:cubicBezTo>
                    <a:pt x="2744" y="194"/>
                    <a:pt x="2914" y="1046"/>
                    <a:pt x="2914" y="1902"/>
                  </a:cubicBezTo>
                  <a:cubicBezTo>
                    <a:pt x="2914" y="2799"/>
                    <a:pt x="2744" y="3596"/>
                    <a:pt x="1574" y="3596"/>
                  </a:cubicBezTo>
                  <a:cubicBezTo>
                    <a:pt x="409" y="3596"/>
                    <a:pt x="225" y="2799"/>
                    <a:pt x="225" y="1902"/>
                  </a:cubicBezTo>
                  <a:cubicBezTo>
                    <a:pt x="225" y="1046"/>
                    <a:pt x="409" y="194"/>
                    <a:pt x="1574" y="194"/>
                  </a:cubicBezTo>
                  <a:close/>
                  <a:moveTo>
                    <a:pt x="1574" y="0"/>
                  </a:moveTo>
                  <a:cubicBezTo>
                    <a:pt x="245" y="0"/>
                    <a:pt x="0" y="936"/>
                    <a:pt x="0" y="1902"/>
                  </a:cubicBezTo>
                  <a:cubicBezTo>
                    <a:pt x="0" y="2893"/>
                    <a:pt x="245" y="3790"/>
                    <a:pt x="1574" y="3790"/>
                  </a:cubicBezTo>
                  <a:cubicBezTo>
                    <a:pt x="2909" y="3790"/>
                    <a:pt x="3138" y="2893"/>
                    <a:pt x="3138" y="1902"/>
                  </a:cubicBezTo>
                  <a:cubicBezTo>
                    <a:pt x="3138" y="936"/>
                    <a:pt x="2909" y="0"/>
                    <a:pt x="157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97D5BE0C-3446-4FF6-B000-A4D066027882}"/>
                </a:ext>
              </a:extLst>
            </p:cNvPr>
            <p:cNvSpPr>
              <a:spLocks/>
            </p:cNvSpPr>
            <p:nvPr userDrawn="1"/>
          </p:nvSpPr>
          <p:spPr bwMode="black">
            <a:xfrm>
              <a:off x="1687412" y="1174823"/>
              <a:ext cx="209100" cy="259411"/>
            </a:xfrm>
            <a:custGeom>
              <a:avLst/>
              <a:gdLst>
                <a:gd name="T0" fmla="*/ 225 w 2924"/>
                <a:gd name="T1" fmla="*/ 3620 h 3620"/>
                <a:gd name="T2" fmla="*/ 225 w 2924"/>
                <a:gd name="T3" fmla="*/ 274 h 3620"/>
                <a:gd name="T4" fmla="*/ 2650 w 2924"/>
                <a:gd name="T5" fmla="*/ 3620 h 3620"/>
                <a:gd name="T6" fmla="*/ 2924 w 2924"/>
                <a:gd name="T7" fmla="*/ 3620 h 3620"/>
                <a:gd name="T8" fmla="*/ 2924 w 2924"/>
                <a:gd name="T9" fmla="*/ 0 h 3620"/>
                <a:gd name="T10" fmla="*/ 2700 w 2924"/>
                <a:gd name="T11" fmla="*/ 0 h 3620"/>
                <a:gd name="T12" fmla="*/ 2700 w 2924"/>
                <a:gd name="T13" fmla="*/ 3346 h 3620"/>
                <a:gd name="T14" fmla="*/ 274 w 2924"/>
                <a:gd name="T15" fmla="*/ 0 h 3620"/>
                <a:gd name="T16" fmla="*/ 0 w 2924"/>
                <a:gd name="T17" fmla="*/ 0 h 3620"/>
                <a:gd name="T18" fmla="*/ 0 w 2924"/>
                <a:gd name="T19" fmla="*/ 3620 h 3620"/>
                <a:gd name="T20" fmla="*/ 225 w 2924"/>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4" h="3620">
                  <a:moveTo>
                    <a:pt x="225" y="3620"/>
                  </a:moveTo>
                  <a:lnTo>
                    <a:pt x="225" y="274"/>
                  </a:lnTo>
                  <a:lnTo>
                    <a:pt x="2650" y="3620"/>
                  </a:lnTo>
                  <a:lnTo>
                    <a:pt x="2924" y="3620"/>
                  </a:lnTo>
                  <a:lnTo>
                    <a:pt x="2924" y="0"/>
                  </a:lnTo>
                  <a:lnTo>
                    <a:pt x="2700" y="0"/>
                  </a:lnTo>
                  <a:lnTo>
                    <a:pt x="2700" y="3346"/>
                  </a:lnTo>
                  <a:lnTo>
                    <a:pt x="274" y="0"/>
                  </a:lnTo>
                  <a:lnTo>
                    <a:pt x="0" y="0"/>
                  </a:lnTo>
                  <a:lnTo>
                    <a:pt x="0" y="3620"/>
                  </a:lnTo>
                  <a:lnTo>
                    <a:pt x="225"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B5BEE48A-5A5F-419B-9AB4-4B0F79F716A9}"/>
                </a:ext>
              </a:extLst>
            </p:cNvPr>
            <p:cNvSpPr>
              <a:spLocks/>
            </p:cNvSpPr>
            <p:nvPr userDrawn="1"/>
          </p:nvSpPr>
          <p:spPr bwMode="black">
            <a:xfrm>
              <a:off x="1930472" y="1174823"/>
              <a:ext cx="201240" cy="259411"/>
            </a:xfrm>
            <a:custGeom>
              <a:avLst/>
              <a:gdLst>
                <a:gd name="T0" fmla="*/ 1524 w 2818"/>
                <a:gd name="T1" fmla="*/ 3620 h 3620"/>
                <a:gd name="T2" fmla="*/ 1524 w 2818"/>
                <a:gd name="T3" fmla="*/ 194 h 3620"/>
                <a:gd name="T4" fmla="*/ 2818 w 2818"/>
                <a:gd name="T5" fmla="*/ 194 h 3620"/>
                <a:gd name="T6" fmla="*/ 2818 w 2818"/>
                <a:gd name="T7" fmla="*/ 0 h 3620"/>
                <a:gd name="T8" fmla="*/ 0 w 2818"/>
                <a:gd name="T9" fmla="*/ 0 h 3620"/>
                <a:gd name="T10" fmla="*/ 0 w 2818"/>
                <a:gd name="T11" fmla="*/ 194 h 3620"/>
                <a:gd name="T12" fmla="*/ 1299 w 2818"/>
                <a:gd name="T13" fmla="*/ 194 h 3620"/>
                <a:gd name="T14" fmla="*/ 1299 w 2818"/>
                <a:gd name="T15" fmla="*/ 3620 h 3620"/>
                <a:gd name="T16" fmla="*/ 1524 w 2818"/>
                <a:gd name="T17"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8" h="3620">
                  <a:moveTo>
                    <a:pt x="1524" y="3620"/>
                  </a:moveTo>
                  <a:lnTo>
                    <a:pt x="1524" y="194"/>
                  </a:lnTo>
                  <a:lnTo>
                    <a:pt x="2818" y="194"/>
                  </a:lnTo>
                  <a:lnTo>
                    <a:pt x="2818" y="0"/>
                  </a:lnTo>
                  <a:lnTo>
                    <a:pt x="0" y="0"/>
                  </a:lnTo>
                  <a:lnTo>
                    <a:pt x="0" y="194"/>
                  </a:lnTo>
                  <a:lnTo>
                    <a:pt x="1299" y="194"/>
                  </a:lnTo>
                  <a:lnTo>
                    <a:pt x="1299" y="3620"/>
                  </a:lnTo>
                  <a:lnTo>
                    <a:pt x="15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p>
          </p:txBody>
        </p:sp>
      </p:grpSp>
      <p:sp>
        <p:nvSpPr>
          <p:cNvPr id="31" name="Freeform 6">
            <a:extLst>
              <a:ext uri="{FF2B5EF4-FFF2-40B4-BE49-F238E27FC236}">
                <a16:creationId xmlns:a16="http://schemas.microsoft.com/office/drawing/2014/main" id="{6A6678DB-10E9-4FF0-8B31-EA7D52C2D5D8}"/>
              </a:ext>
            </a:extLst>
          </p:cNvPr>
          <p:cNvSpPr>
            <a:spLocks/>
          </p:cNvSpPr>
          <p:nvPr userDrawn="1"/>
        </p:nvSpPr>
        <p:spPr bwMode="gray">
          <a:xfrm>
            <a:off x="2943879" y="1270000"/>
            <a:ext cx="6055660" cy="3735387"/>
          </a:xfrm>
          <a:custGeom>
            <a:avLst/>
            <a:gdLst>
              <a:gd name="T0" fmla="*/ 16800 w 16800"/>
              <a:gd name="T1" fmla="*/ 10364 h 10364"/>
              <a:gd name="T2" fmla="*/ 16800 w 16800"/>
              <a:gd name="T3" fmla="*/ 0 h 10364"/>
              <a:gd name="T4" fmla="*/ 15642 w 16800"/>
              <a:gd name="T5" fmla="*/ 708 h 10364"/>
              <a:gd name="T6" fmla="*/ 0 w 16800"/>
              <a:gd name="T7" fmla="*/ 10364 h 10364"/>
              <a:gd name="T8" fmla="*/ 16800 w 16800"/>
              <a:gd name="T9" fmla="*/ 10364 h 10364"/>
              <a:gd name="connsiteX0" fmla="*/ 16463 w 16463"/>
              <a:gd name="connsiteY0" fmla="*/ 10364 h 10364"/>
              <a:gd name="connsiteX1" fmla="*/ 16463 w 16463"/>
              <a:gd name="connsiteY1" fmla="*/ 0 h 10364"/>
              <a:gd name="connsiteX2" fmla="*/ 15305 w 16463"/>
              <a:gd name="connsiteY2" fmla="*/ 708 h 10364"/>
              <a:gd name="connsiteX3" fmla="*/ 0 w 16463"/>
              <a:gd name="connsiteY3" fmla="*/ 10344 h 10364"/>
              <a:gd name="connsiteX4" fmla="*/ 16463 w 16463"/>
              <a:gd name="connsiteY4" fmla="*/ 10364 h 10364"/>
              <a:gd name="connsiteX0" fmla="*/ 16807 w 16807"/>
              <a:gd name="connsiteY0" fmla="*/ 10364 h 10364"/>
              <a:gd name="connsiteX1" fmla="*/ 16807 w 16807"/>
              <a:gd name="connsiteY1" fmla="*/ 0 h 10364"/>
              <a:gd name="connsiteX2" fmla="*/ 15649 w 16807"/>
              <a:gd name="connsiteY2" fmla="*/ 708 h 10364"/>
              <a:gd name="connsiteX3" fmla="*/ 0 w 16807"/>
              <a:gd name="connsiteY3" fmla="*/ 10351 h 10364"/>
              <a:gd name="connsiteX4" fmla="*/ 16807 w 16807"/>
              <a:gd name="connsiteY4" fmla="*/ 10364 h 1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7" h="10364">
                <a:moveTo>
                  <a:pt x="16807" y="10364"/>
                </a:moveTo>
                <a:lnTo>
                  <a:pt x="16807" y="0"/>
                </a:lnTo>
                <a:lnTo>
                  <a:pt x="15649" y="708"/>
                </a:lnTo>
                <a:lnTo>
                  <a:pt x="0" y="10351"/>
                </a:lnTo>
                <a:lnTo>
                  <a:pt x="16807" y="1036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 name="Text Placeholder 6">
            <a:extLst>
              <a:ext uri="{FF2B5EF4-FFF2-40B4-BE49-F238E27FC236}">
                <a16:creationId xmlns:a16="http://schemas.microsoft.com/office/drawing/2014/main" id="{C8BAAB43-2DEC-4B9B-8968-4827803DE47C}"/>
              </a:ext>
            </a:extLst>
          </p:cNvPr>
          <p:cNvSpPr>
            <a:spLocks noGrp="1"/>
          </p:cNvSpPr>
          <p:nvPr>
            <p:ph type="body" sz="quarter" idx="10" hasCustomPrompt="1"/>
          </p:nvPr>
        </p:nvSpPr>
        <p:spPr>
          <a:xfrm>
            <a:off x="957263" y="3578225"/>
            <a:ext cx="3565525" cy="279400"/>
          </a:xfrm>
        </p:spPr>
        <p:txBody>
          <a:bodyPr/>
          <a:lstStyle>
            <a:lvl1pPr marL="0" indent="0">
              <a:spcBef>
                <a:spcPts val="0"/>
              </a:spcBef>
              <a:buNone/>
              <a:defRPr sz="1100">
                <a:solidFill>
                  <a:schemeClr val="bg2"/>
                </a:solidFill>
              </a:defRPr>
            </a:lvl1pPr>
            <a:lvl2pPr marL="342900" indent="0">
              <a:buNone/>
              <a:defRPr/>
            </a:lvl2pPr>
          </a:lstStyle>
          <a:p>
            <a:r>
              <a:rPr lang="fi-FI" cap="none" baseline="0"/>
              <a:t>n</a:t>
            </a:r>
            <a:r>
              <a:rPr lang="en-US" cap="none" baseline="0"/>
              <a:t>ame.lastname@4front.fi</a:t>
            </a:r>
            <a:endParaRPr lang="en-US" cap="none" baseline="0" dirty="0"/>
          </a:p>
        </p:txBody>
      </p:sp>
      <p:sp>
        <p:nvSpPr>
          <p:cNvPr id="32" name="Freeform 7">
            <a:extLst>
              <a:ext uri="{FF2B5EF4-FFF2-40B4-BE49-F238E27FC236}">
                <a16:creationId xmlns:a16="http://schemas.microsoft.com/office/drawing/2014/main" id="{F6885E74-CE8B-487B-8CD6-C19BD6B5D2C5}"/>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 name="connsiteX0" fmla="*/ 10000 w 10000"/>
              <a:gd name="connsiteY0" fmla="*/ 7920 h 10000"/>
              <a:gd name="connsiteX1" fmla="*/ 10000 w 10000"/>
              <a:gd name="connsiteY1" fmla="*/ 0 h 10000"/>
              <a:gd name="connsiteX2" fmla="*/ 10000 w 10000"/>
              <a:gd name="connsiteY2" fmla="*/ 0 h 10000"/>
              <a:gd name="connsiteX3" fmla="*/ 5388 w 10000"/>
              <a:gd name="connsiteY3" fmla="*/ 0 h 10000"/>
              <a:gd name="connsiteX4" fmla="*/ 7117 w 10000"/>
              <a:gd name="connsiteY4" fmla="*/ 2973 h 10000"/>
              <a:gd name="connsiteX5" fmla="*/ 3405 w 10000"/>
              <a:gd name="connsiteY5" fmla="*/ 5412 h 10000"/>
              <a:gd name="connsiteX6" fmla="*/ 3404 w 10000"/>
              <a:gd name="connsiteY6" fmla="*/ 0 h 10000"/>
              <a:gd name="connsiteX7" fmla="*/ 3404 w 10000"/>
              <a:gd name="connsiteY7" fmla="*/ 0 h 10000"/>
              <a:gd name="connsiteX8" fmla="*/ 3404 w 10000"/>
              <a:gd name="connsiteY8" fmla="*/ 0 h 10000"/>
              <a:gd name="connsiteX9" fmla="*/ 0 w 10000"/>
              <a:gd name="connsiteY9" fmla="*/ 0 h 10000"/>
              <a:gd name="connsiteX10" fmla="*/ 1 w 10000"/>
              <a:gd name="connsiteY10" fmla="*/ 7650 h 10000"/>
              <a:gd name="connsiteX11" fmla="*/ 1371 w 10000"/>
              <a:gd name="connsiteY11" fmla="*/ 10000 h 10000"/>
              <a:gd name="connsiteX12" fmla="*/ 8489 w 10000"/>
              <a:gd name="connsiteY12" fmla="*/ 5364 h 10000"/>
              <a:gd name="connsiteX13" fmla="*/ 10000 w 10000"/>
              <a:gd name="connsiteY13" fmla="*/ 792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10000" y="7920"/>
                </a:moveTo>
                <a:lnTo>
                  <a:pt x="10000" y="0"/>
                </a:lnTo>
                <a:lnTo>
                  <a:pt x="10000" y="0"/>
                </a:lnTo>
                <a:lnTo>
                  <a:pt x="5388" y="0"/>
                </a:lnTo>
                <a:lnTo>
                  <a:pt x="7117" y="2973"/>
                </a:lnTo>
                <a:lnTo>
                  <a:pt x="3405" y="5412"/>
                </a:lnTo>
                <a:cubicBezTo>
                  <a:pt x="3405" y="3608"/>
                  <a:pt x="3404" y="1804"/>
                  <a:pt x="3404" y="0"/>
                </a:cubicBezTo>
                <a:lnTo>
                  <a:pt x="3404" y="0"/>
                </a:lnTo>
                <a:lnTo>
                  <a:pt x="3404" y="0"/>
                </a:lnTo>
                <a:lnTo>
                  <a:pt x="0" y="0"/>
                </a:lnTo>
                <a:cubicBezTo>
                  <a:pt x="0" y="2550"/>
                  <a:pt x="1" y="5100"/>
                  <a:pt x="1" y="7650"/>
                </a:cubicBezTo>
                <a:lnTo>
                  <a:pt x="1371" y="10000"/>
                </a:lnTo>
                <a:lnTo>
                  <a:pt x="8489" y="5364"/>
                </a:lnTo>
                <a:lnTo>
                  <a:pt x="10000" y="7920"/>
                </a:lnTo>
                <a:close/>
              </a:path>
            </a:pathLst>
          </a:custGeom>
          <a:solidFill>
            <a:srgbClr val="E278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695891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0BD5966-97A6-9D49-A075-E8D50E5D64C7}" type="datetime1">
              <a:rPr lang="fi-FI" smtClean="0"/>
              <a:t>20.3.2026</a:t>
            </a:fld>
            <a:endParaRPr lang="en-US"/>
          </a:p>
        </p:txBody>
      </p:sp>
      <p:sp>
        <p:nvSpPr>
          <p:cNvPr id="5" name="Footer Placeholder 4"/>
          <p:cNvSpPr>
            <a:spLocks noGrp="1"/>
          </p:cNvSpPr>
          <p:nvPr>
            <p:ph type="ftr" sz="quarter" idx="11"/>
          </p:nvPr>
        </p:nvSpPr>
        <p:spPr/>
        <p:txBody>
          <a:bodyPr/>
          <a:lstStyle/>
          <a:p>
            <a:r>
              <a:rPr lang="en-US"/>
              <a:t>4front.fi</a:t>
            </a:r>
          </a:p>
        </p:txBody>
      </p:sp>
      <p:sp>
        <p:nvSpPr>
          <p:cNvPr id="6" name="Slide Number Placeholder 5"/>
          <p:cNvSpPr>
            <a:spLocks noGrp="1"/>
          </p:cNvSpPr>
          <p:nvPr>
            <p:ph type="sldNum" sz="quarter" idx="12"/>
          </p:nvPr>
        </p:nvSpPr>
        <p:spPr/>
        <p:txBody>
          <a:bodyPr/>
          <a:lstStyle/>
          <a:p>
            <a:fld id="{F3566A77-A4D1-4CFF-ADB8-2F1AA0359541}" type="slidenum">
              <a:rPr lang="en-US" smtClean="0"/>
              <a:t>‹#›</a:t>
            </a:fld>
            <a:endParaRPr lang="en-US"/>
          </a:p>
        </p:txBody>
      </p:sp>
      <p:sp>
        <p:nvSpPr>
          <p:cNvPr id="7" name="Title 6">
            <a:extLst>
              <a:ext uri="{FF2B5EF4-FFF2-40B4-BE49-F238E27FC236}">
                <a16:creationId xmlns:a16="http://schemas.microsoft.com/office/drawing/2014/main" id="{E9311627-ABB9-4DCA-9B04-719770965702}"/>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02341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8800" y="1394298"/>
            <a:ext cx="3801600" cy="30445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14874" y="1394298"/>
            <a:ext cx="3800475" cy="30445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BFAEB92-50B9-5F47-8604-6CA8E8F05580}" type="datetime1">
              <a:rPr lang="fi-FI" smtClean="0"/>
              <a:t>20.3.2026</a:t>
            </a:fld>
            <a:endParaRPr lang="en-US"/>
          </a:p>
        </p:txBody>
      </p:sp>
      <p:sp>
        <p:nvSpPr>
          <p:cNvPr id="6" name="Footer Placeholder 5"/>
          <p:cNvSpPr>
            <a:spLocks noGrp="1"/>
          </p:cNvSpPr>
          <p:nvPr>
            <p:ph type="ftr" sz="quarter" idx="11"/>
          </p:nvPr>
        </p:nvSpPr>
        <p:spPr/>
        <p:txBody>
          <a:bodyPr/>
          <a:lstStyle/>
          <a:p>
            <a:r>
              <a:rPr lang="en-US"/>
              <a:t>4front.fi</a:t>
            </a:r>
          </a:p>
        </p:txBody>
      </p:sp>
      <p:sp>
        <p:nvSpPr>
          <p:cNvPr id="7" name="Slide Number Placeholder 6"/>
          <p:cNvSpPr>
            <a:spLocks noGrp="1"/>
          </p:cNvSpPr>
          <p:nvPr>
            <p:ph type="sldNum" sz="quarter" idx="12"/>
          </p:nvPr>
        </p:nvSpPr>
        <p:spPr/>
        <p:txBody>
          <a:bodyPr/>
          <a:lstStyle/>
          <a:p>
            <a:fld id="{F3566A77-A4D1-4CFF-ADB8-2F1AA0359541}" type="slidenum">
              <a:rPr lang="en-US" smtClean="0"/>
              <a:t>‹#›</a:t>
            </a:fld>
            <a:endParaRPr lang="en-US"/>
          </a:p>
        </p:txBody>
      </p:sp>
      <p:sp>
        <p:nvSpPr>
          <p:cNvPr id="8" name="Title 7">
            <a:extLst>
              <a:ext uri="{FF2B5EF4-FFF2-40B4-BE49-F238E27FC236}">
                <a16:creationId xmlns:a16="http://schemas.microsoft.com/office/drawing/2014/main" id="{27FF0496-F90E-4F56-93F3-03E2983A134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34325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11" name="AutoShape 3">
            <a:extLst>
              <a:ext uri="{FF2B5EF4-FFF2-40B4-BE49-F238E27FC236}">
                <a16:creationId xmlns:a16="http://schemas.microsoft.com/office/drawing/2014/main" id="{542DE58A-AE23-4118-9916-F67C46D31601}"/>
              </a:ext>
            </a:extLst>
          </p:cNvPr>
          <p:cNvSpPr>
            <a:spLocks noChangeAspect="1" noChangeArrowheads="1" noTextEdit="1"/>
          </p:cNvSpPr>
          <p:nvPr userDrawn="1"/>
        </p:nvSpPr>
        <p:spPr bwMode="auto">
          <a:xfrm>
            <a:off x="135731" y="139701"/>
            <a:ext cx="8863806" cy="4865686"/>
          </a:xfrm>
          <a:custGeom>
            <a:avLst/>
            <a:gdLst>
              <a:gd name="connsiteX0" fmla="*/ 0 w 8863806"/>
              <a:gd name="connsiteY0" fmla="*/ 0 h 4865686"/>
              <a:gd name="connsiteX1" fmla="*/ 8863806 w 8863806"/>
              <a:gd name="connsiteY1" fmla="*/ 0 h 4865686"/>
              <a:gd name="connsiteX2" fmla="*/ 8863806 w 8863806"/>
              <a:gd name="connsiteY2" fmla="*/ 4865686 h 4865686"/>
              <a:gd name="connsiteX3" fmla="*/ 0 w 8863806"/>
              <a:gd name="connsiteY3" fmla="*/ 4865686 h 4865686"/>
              <a:gd name="connsiteX4" fmla="*/ 0 w 8863806"/>
              <a:gd name="connsiteY4" fmla="*/ 0 h 4865686"/>
              <a:gd name="connsiteX0" fmla="*/ 0 w 8863806"/>
              <a:gd name="connsiteY0" fmla="*/ 0 h 4865686"/>
              <a:gd name="connsiteX1" fmla="*/ 8863806 w 8863806"/>
              <a:gd name="connsiteY1" fmla="*/ 0 h 4865686"/>
              <a:gd name="connsiteX2" fmla="*/ 8863806 w 8863806"/>
              <a:gd name="connsiteY2" fmla="*/ 48656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74749 h 4865686"/>
              <a:gd name="connsiteX3" fmla="*/ 8863806 w 8863806"/>
              <a:gd name="connsiteY3" fmla="*/ 4865686 h 4865686"/>
              <a:gd name="connsiteX4" fmla="*/ 2807494 w 8863806"/>
              <a:gd name="connsiteY4" fmla="*/ 4860924 h 4865686"/>
              <a:gd name="connsiteX5" fmla="*/ 0 w 8863806"/>
              <a:gd name="connsiteY5" fmla="*/ 4865686 h 4865686"/>
              <a:gd name="connsiteX6" fmla="*/ 0 w 8863806"/>
              <a:gd name="connsiteY6" fmla="*/ 0 h 4865686"/>
              <a:gd name="connsiteX0" fmla="*/ 0 w 8863806"/>
              <a:gd name="connsiteY0" fmla="*/ 0 h 4865686"/>
              <a:gd name="connsiteX1" fmla="*/ 8863806 w 8863806"/>
              <a:gd name="connsiteY1" fmla="*/ 0 h 4865686"/>
              <a:gd name="connsiteX2" fmla="*/ 8858250 w 8863806"/>
              <a:gd name="connsiteY2" fmla="*/ 1174749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39030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07494 w 8863806"/>
              <a:gd name="connsiteY3" fmla="*/ 4860924 h 4865686"/>
              <a:gd name="connsiteX4" fmla="*/ 0 w 8863806"/>
              <a:gd name="connsiteY4" fmla="*/ 4865686 h 4865686"/>
              <a:gd name="connsiteX5" fmla="*/ 0 w 8863806"/>
              <a:gd name="connsiteY5" fmla="*/ 0 h 48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806" h="4865686">
                <a:moveTo>
                  <a:pt x="0" y="0"/>
                </a:moveTo>
                <a:lnTo>
                  <a:pt x="8863806" y="0"/>
                </a:lnTo>
                <a:cubicBezTo>
                  <a:pt x="8862748" y="377295"/>
                  <a:pt x="8861689" y="754591"/>
                  <a:pt x="8860631" y="1131886"/>
                </a:cubicBezTo>
                <a:lnTo>
                  <a:pt x="2807494" y="4860924"/>
                </a:lnTo>
                <a:lnTo>
                  <a:pt x="0" y="4865686"/>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ctrTitle"/>
          </p:nvPr>
        </p:nvSpPr>
        <p:spPr>
          <a:xfrm>
            <a:off x="957262" y="1800000"/>
            <a:ext cx="4836319" cy="1200150"/>
          </a:xfrm>
        </p:spPr>
        <p:txBody>
          <a:bodyPr anchor="b" anchorCtr="0"/>
          <a:lstStyle>
            <a:lvl1pPr algn="l">
              <a:lnSpc>
                <a:spcPct val="110000"/>
              </a:lnSpc>
              <a:defRPr sz="2100" b="1"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57263" y="3407569"/>
            <a:ext cx="3564732" cy="585787"/>
          </a:xfrm>
        </p:spPr>
        <p:txBody>
          <a:bodyPr/>
          <a:lstStyle>
            <a:lvl1pPr marL="0" indent="0" algn="l">
              <a:lnSpc>
                <a:spcPct val="110000"/>
              </a:lnSpc>
              <a:spcBef>
                <a:spcPts val="0"/>
              </a:spcBef>
              <a:buNone/>
              <a:defRPr sz="1100" cap="all"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Freeform 7">
            <a:extLst>
              <a:ext uri="{FF2B5EF4-FFF2-40B4-BE49-F238E27FC236}">
                <a16:creationId xmlns:a16="http://schemas.microsoft.com/office/drawing/2014/main" id="{77D16ACC-72A8-46C6-84FF-32A04C2B557C}"/>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65" h="7216">
                <a:moveTo>
                  <a:pt x="7665" y="5715"/>
                </a:moveTo>
                <a:lnTo>
                  <a:pt x="7665" y="0"/>
                </a:lnTo>
                <a:lnTo>
                  <a:pt x="7665" y="0"/>
                </a:lnTo>
                <a:lnTo>
                  <a:pt x="4130" y="0"/>
                </a:lnTo>
                <a:lnTo>
                  <a:pt x="5455" y="2145"/>
                </a:lnTo>
                <a:lnTo>
                  <a:pt x="2610" y="3905"/>
                </a:lnTo>
                <a:lnTo>
                  <a:pt x="2609" y="0"/>
                </a:lnTo>
                <a:lnTo>
                  <a:pt x="2609" y="0"/>
                </a:lnTo>
                <a:lnTo>
                  <a:pt x="2609" y="0"/>
                </a:lnTo>
                <a:lnTo>
                  <a:pt x="0" y="0"/>
                </a:lnTo>
                <a:lnTo>
                  <a:pt x="1" y="5520"/>
                </a:lnTo>
                <a:lnTo>
                  <a:pt x="1051" y="7216"/>
                </a:lnTo>
                <a:lnTo>
                  <a:pt x="6507" y="3844"/>
                </a:lnTo>
                <a:lnTo>
                  <a:pt x="7665" y="5715"/>
                </a:lnTo>
                <a:close/>
              </a:path>
            </a:pathLst>
          </a:custGeom>
          <a:solidFill>
            <a:srgbClr val="E278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4" name="Group 23">
            <a:extLst>
              <a:ext uri="{FF2B5EF4-FFF2-40B4-BE49-F238E27FC236}">
                <a16:creationId xmlns:a16="http://schemas.microsoft.com/office/drawing/2014/main" id="{A6516365-3A7A-49D1-AFE0-FD2B7A2E7018}"/>
              </a:ext>
            </a:extLst>
          </p:cNvPr>
          <p:cNvGrpSpPr/>
          <p:nvPr userDrawn="1"/>
        </p:nvGrpSpPr>
        <p:grpSpPr bwMode="black">
          <a:xfrm>
            <a:off x="669580" y="1168849"/>
            <a:ext cx="1462132" cy="271674"/>
            <a:chOff x="669580" y="1168849"/>
            <a:chExt cx="1462132" cy="271674"/>
          </a:xfrm>
          <a:solidFill>
            <a:srgbClr val="706F6F"/>
          </a:solidFill>
        </p:grpSpPr>
        <p:sp>
          <p:nvSpPr>
            <p:cNvPr id="18" name="Freeform 11">
              <a:extLst>
                <a:ext uri="{FF2B5EF4-FFF2-40B4-BE49-F238E27FC236}">
                  <a16:creationId xmlns:a16="http://schemas.microsoft.com/office/drawing/2014/main" id="{A0EA8EA7-3E9C-47CE-9E9B-B0350B367C04}"/>
                </a:ext>
              </a:extLst>
            </p:cNvPr>
            <p:cNvSpPr>
              <a:spLocks/>
            </p:cNvSpPr>
            <p:nvPr userDrawn="1"/>
          </p:nvSpPr>
          <p:spPr bwMode="black">
            <a:xfrm>
              <a:off x="669580" y="1174823"/>
              <a:ext cx="238029" cy="259411"/>
            </a:xfrm>
            <a:custGeom>
              <a:avLst/>
              <a:gdLst>
                <a:gd name="T0" fmla="*/ 2265 w 3335"/>
                <a:gd name="T1" fmla="*/ 1075 h 3619"/>
                <a:gd name="T2" fmla="*/ 2265 w 3335"/>
                <a:gd name="T3" fmla="*/ 2099 h 3619"/>
                <a:gd name="T4" fmla="*/ 1083 w 3335"/>
                <a:gd name="T5" fmla="*/ 2099 h 3619"/>
                <a:gd name="T6" fmla="*/ 2382 w 3335"/>
                <a:gd name="T7" fmla="*/ 0 h 3619"/>
                <a:gd name="T8" fmla="*/ 1299 w 3335"/>
                <a:gd name="T9" fmla="*/ 0 h 3619"/>
                <a:gd name="T10" fmla="*/ 0 w 3335"/>
                <a:gd name="T11" fmla="*/ 2099 h 3619"/>
                <a:gd name="T12" fmla="*/ 0 w 3335"/>
                <a:gd name="T13" fmla="*/ 2805 h 3619"/>
                <a:gd name="T14" fmla="*/ 2265 w 3335"/>
                <a:gd name="T15" fmla="*/ 2805 h 3619"/>
                <a:gd name="T16" fmla="*/ 2265 w 3335"/>
                <a:gd name="T17" fmla="*/ 3619 h 3619"/>
                <a:gd name="T18" fmla="*/ 3335 w 3335"/>
                <a:gd name="T19" fmla="*/ 3619 h 3619"/>
                <a:gd name="T20" fmla="*/ 3335 w 3335"/>
                <a:gd name="T21" fmla="*/ 1075 h 3619"/>
                <a:gd name="T22" fmla="*/ 2265 w 3335"/>
                <a:gd name="T23" fmla="*/ 1075 h 3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5" h="3619">
                  <a:moveTo>
                    <a:pt x="2265" y="1075"/>
                  </a:moveTo>
                  <a:lnTo>
                    <a:pt x="2265" y="2099"/>
                  </a:lnTo>
                  <a:lnTo>
                    <a:pt x="1083" y="2099"/>
                  </a:lnTo>
                  <a:lnTo>
                    <a:pt x="2382" y="0"/>
                  </a:lnTo>
                  <a:lnTo>
                    <a:pt x="1299" y="0"/>
                  </a:lnTo>
                  <a:lnTo>
                    <a:pt x="0" y="2099"/>
                  </a:lnTo>
                  <a:lnTo>
                    <a:pt x="0" y="2805"/>
                  </a:lnTo>
                  <a:lnTo>
                    <a:pt x="2265" y="2805"/>
                  </a:lnTo>
                  <a:lnTo>
                    <a:pt x="2265" y="3619"/>
                  </a:lnTo>
                  <a:lnTo>
                    <a:pt x="3335" y="3619"/>
                  </a:lnTo>
                  <a:lnTo>
                    <a:pt x="3335" y="1075"/>
                  </a:lnTo>
                  <a:lnTo>
                    <a:pt x="2265" y="10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a:extLst>
                <a:ext uri="{FF2B5EF4-FFF2-40B4-BE49-F238E27FC236}">
                  <a16:creationId xmlns:a16="http://schemas.microsoft.com/office/drawing/2014/main" id="{157B746D-6B9B-4143-B12A-B854B1F9DD2C}"/>
                </a:ext>
              </a:extLst>
            </p:cNvPr>
            <p:cNvSpPr>
              <a:spLocks/>
            </p:cNvSpPr>
            <p:nvPr userDrawn="1"/>
          </p:nvSpPr>
          <p:spPr bwMode="black">
            <a:xfrm>
              <a:off x="968295" y="1174823"/>
              <a:ext cx="178600" cy="259411"/>
            </a:xfrm>
            <a:custGeom>
              <a:avLst/>
              <a:gdLst>
                <a:gd name="T0" fmla="*/ 224 w 2500"/>
                <a:gd name="T1" fmla="*/ 3620 h 3620"/>
                <a:gd name="T2" fmla="*/ 224 w 2500"/>
                <a:gd name="T3" fmla="*/ 1897 h 3620"/>
                <a:gd name="T4" fmla="*/ 2216 w 2500"/>
                <a:gd name="T5" fmla="*/ 1897 h 3620"/>
                <a:gd name="T6" fmla="*/ 2216 w 2500"/>
                <a:gd name="T7" fmla="*/ 1703 h 3620"/>
                <a:gd name="T8" fmla="*/ 224 w 2500"/>
                <a:gd name="T9" fmla="*/ 1703 h 3620"/>
                <a:gd name="T10" fmla="*/ 224 w 2500"/>
                <a:gd name="T11" fmla="*/ 194 h 3620"/>
                <a:gd name="T12" fmla="*/ 2500 w 2500"/>
                <a:gd name="T13" fmla="*/ 194 h 3620"/>
                <a:gd name="T14" fmla="*/ 2500 w 2500"/>
                <a:gd name="T15" fmla="*/ 0 h 3620"/>
                <a:gd name="T16" fmla="*/ 0 w 2500"/>
                <a:gd name="T17" fmla="*/ 0 h 3620"/>
                <a:gd name="T18" fmla="*/ 0 w 2500"/>
                <a:gd name="T19" fmla="*/ 3620 h 3620"/>
                <a:gd name="T20" fmla="*/ 224 w 2500"/>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0" h="3620">
                  <a:moveTo>
                    <a:pt x="224" y="3620"/>
                  </a:moveTo>
                  <a:lnTo>
                    <a:pt x="224" y="1897"/>
                  </a:lnTo>
                  <a:lnTo>
                    <a:pt x="2216" y="1897"/>
                  </a:lnTo>
                  <a:lnTo>
                    <a:pt x="2216" y="1703"/>
                  </a:lnTo>
                  <a:lnTo>
                    <a:pt x="224" y="1703"/>
                  </a:lnTo>
                  <a:lnTo>
                    <a:pt x="224" y="194"/>
                  </a:lnTo>
                  <a:lnTo>
                    <a:pt x="2500" y="194"/>
                  </a:lnTo>
                  <a:lnTo>
                    <a:pt x="2500" y="0"/>
                  </a:ln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a:extLst>
                <a:ext uri="{FF2B5EF4-FFF2-40B4-BE49-F238E27FC236}">
                  <a16:creationId xmlns:a16="http://schemas.microsoft.com/office/drawing/2014/main" id="{BACB4DF1-C21B-4C8C-8AC8-FFA06F560632}"/>
                </a:ext>
              </a:extLst>
            </p:cNvPr>
            <p:cNvSpPr>
              <a:spLocks noEditPoints="1"/>
            </p:cNvSpPr>
            <p:nvPr userDrawn="1"/>
          </p:nvSpPr>
          <p:spPr bwMode="black">
            <a:xfrm>
              <a:off x="1183370" y="1174823"/>
              <a:ext cx="197466" cy="259411"/>
            </a:xfrm>
            <a:custGeom>
              <a:avLst/>
              <a:gdLst>
                <a:gd name="T0" fmla="*/ 224 w 2764"/>
                <a:gd name="T1" fmla="*/ 2141 h 3620"/>
                <a:gd name="T2" fmla="*/ 224 w 2764"/>
                <a:gd name="T3" fmla="*/ 194 h 3620"/>
                <a:gd name="T4" fmla="*/ 1340 w 2764"/>
                <a:gd name="T5" fmla="*/ 194 h 3620"/>
                <a:gd name="T6" fmla="*/ 2480 w 2764"/>
                <a:gd name="T7" fmla="*/ 1175 h 3620"/>
                <a:gd name="T8" fmla="*/ 1389 w 2764"/>
                <a:gd name="T9" fmla="*/ 2141 h 3620"/>
                <a:gd name="T10" fmla="*/ 224 w 2764"/>
                <a:gd name="T11" fmla="*/ 2141 h 3620"/>
                <a:gd name="T12" fmla="*/ 224 w 2764"/>
                <a:gd name="T13" fmla="*/ 3620 h 3620"/>
                <a:gd name="T14" fmla="*/ 224 w 2764"/>
                <a:gd name="T15" fmla="*/ 2335 h 3620"/>
                <a:gd name="T16" fmla="*/ 1320 w 2764"/>
                <a:gd name="T17" fmla="*/ 2335 h 3620"/>
                <a:gd name="T18" fmla="*/ 1892 w 2764"/>
                <a:gd name="T19" fmla="*/ 2295 h 3620"/>
                <a:gd name="T20" fmla="*/ 2535 w 2764"/>
                <a:gd name="T21" fmla="*/ 3620 h 3620"/>
                <a:gd name="T22" fmla="*/ 2764 w 2764"/>
                <a:gd name="T23" fmla="*/ 3620 h 3620"/>
                <a:gd name="T24" fmla="*/ 2092 w 2764"/>
                <a:gd name="T25" fmla="*/ 2241 h 3620"/>
                <a:gd name="T26" fmla="*/ 2704 w 2764"/>
                <a:gd name="T27" fmla="*/ 1175 h 3620"/>
                <a:gd name="T28" fmla="*/ 1325 w 2764"/>
                <a:gd name="T29" fmla="*/ 0 h 3620"/>
                <a:gd name="T30" fmla="*/ 0 w 2764"/>
                <a:gd name="T31" fmla="*/ 0 h 3620"/>
                <a:gd name="T32" fmla="*/ 0 w 2764"/>
                <a:gd name="T33" fmla="*/ 3620 h 3620"/>
                <a:gd name="T34" fmla="*/ 224 w 2764"/>
                <a:gd name="T35"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64" h="3620">
                  <a:moveTo>
                    <a:pt x="224" y="2141"/>
                  </a:moveTo>
                  <a:lnTo>
                    <a:pt x="224" y="194"/>
                  </a:lnTo>
                  <a:lnTo>
                    <a:pt x="1340" y="194"/>
                  </a:lnTo>
                  <a:cubicBezTo>
                    <a:pt x="2127" y="194"/>
                    <a:pt x="2480" y="269"/>
                    <a:pt x="2480" y="1175"/>
                  </a:cubicBezTo>
                  <a:cubicBezTo>
                    <a:pt x="2480" y="1937"/>
                    <a:pt x="2166" y="2141"/>
                    <a:pt x="1389" y="2141"/>
                  </a:cubicBezTo>
                  <a:lnTo>
                    <a:pt x="224" y="2141"/>
                  </a:lnTo>
                  <a:close/>
                  <a:moveTo>
                    <a:pt x="224" y="3620"/>
                  </a:moveTo>
                  <a:lnTo>
                    <a:pt x="224" y="2335"/>
                  </a:lnTo>
                  <a:lnTo>
                    <a:pt x="1320" y="2335"/>
                  </a:lnTo>
                  <a:cubicBezTo>
                    <a:pt x="1529" y="2335"/>
                    <a:pt x="1723" y="2325"/>
                    <a:pt x="1892" y="2295"/>
                  </a:cubicBezTo>
                  <a:lnTo>
                    <a:pt x="2535" y="3620"/>
                  </a:lnTo>
                  <a:lnTo>
                    <a:pt x="2764" y="3620"/>
                  </a:lnTo>
                  <a:lnTo>
                    <a:pt x="2092" y="2241"/>
                  </a:lnTo>
                  <a:cubicBezTo>
                    <a:pt x="2480" y="2111"/>
                    <a:pt x="2704" y="1807"/>
                    <a:pt x="2704" y="1175"/>
                  </a:cubicBezTo>
                  <a:cubicBezTo>
                    <a:pt x="2704" y="104"/>
                    <a:pt x="2176" y="0"/>
                    <a:pt x="1325" y="0"/>
                  </a:cubicBez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a:extLst>
                <a:ext uri="{FF2B5EF4-FFF2-40B4-BE49-F238E27FC236}">
                  <a16:creationId xmlns:a16="http://schemas.microsoft.com/office/drawing/2014/main" id="{6D706A3F-DAB9-40B5-AE9A-A9E3ADBA3EC4}"/>
                </a:ext>
              </a:extLst>
            </p:cNvPr>
            <p:cNvSpPr>
              <a:spLocks noEditPoints="1"/>
            </p:cNvSpPr>
            <p:nvPr userDrawn="1"/>
          </p:nvSpPr>
          <p:spPr bwMode="black">
            <a:xfrm>
              <a:off x="1415110" y="1168849"/>
              <a:ext cx="224193" cy="271674"/>
            </a:xfrm>
            <a:custGeom>
              <a:avLst/>
              <a:gdLst>
                <a:gd name="T0" fmla="*/ 1574 w 3138"/>
                <a:gd name="T1" fmla="*/ 194 h 3790"/>
                <a:gd name="T2" fmla="*/ 2914 w 3138"/>
                <a:gd name="T3" fmla="*/ 1902 h 3790"/>
                <a:gd name="T4" fmla="*/ 1574 w 3138"/>
                <a:gd name="T5" fmla="*/ 3596 h 3790"/>
                <a:gd name="T6" fmla="*/ 225 w 3138"/>
                <a:gd name="T7" fmla="*/ 1902 h 3790"/>
                <a:gd name="T8" fmla="*/ 1574 w 3138"/>
                <a:gd name="T9" fmla="*/ 194 h 3790"/>
                <a:gd name="T10" fmla="*/ 1574 w 3138"/>
                <a:gd name="T11" fmla="*/ 0 h 3790"/>
                <a:gd name="T12" fmla="*/ 0 w 3138"/>
                <a:gd name="T13" fmla="*/ 1902 h 3790"/>
                <a:gd name="T14" fmla="*/ 1574 w 3138"/>
                <a:gd name="T15" fmla="*/ 3790 h 3790"/>
                <a:gd name="T16" fmla="*/ 3138 w 3138"/>
                <a:gd name="T17" fmla="*/ 1902 h 3790"/>
                <a:gd name="T18" fmla="*/ 1574 w 3138"/>
                <a:gd name="T19" fmla="*/ 0 h 3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8" h="3790">
                  <a:moveTo>
                    <a:pt x="1574" y="194"/>
                  </a:moveTo>
                  <a:cubicBezTo>
                    <a:pt x="2744" y="194"/>
                    <a:pt x="2914" y="1046"/>
                    <a:pt x="2914" y="1902"/>
                  </a:cubicBezTo>
                  <a:cubicBezTo>
                    <a:pt x="2914" y="2799"/>
                    <a:pt x="2744" y="3596"/>
                    <a:pt x="1574" y="3596"/>
                  </a:cubicBezTo>
                  <a:cubicBezTo>
                    <a:pt x="409" y="3596"/>
                    <a:pt x="225" y="2799"/>
                    <a:pt x="225" y="1902"/>
                  </a:cubicBezTo>
                  <a:cubicBezTo>
                    <a:pt x="225" y="1046"/>
                    <a:pt x="409" y="194"/>
                    <a:pt x="1574" y="194"/>
                  </a:cubicBezTo>
                  <a:close/>
                  <a:moveTo>
                    <a:pt x="1574" y="0"/>
                  </a:moveTo>
                  <a:cubicBezTo>
                    <a:pt x="245" y="0"/>
                    <a:pt x="0" y="936"/>
                    <a:pt x="0" y="1902"/>
                  </a:cubicBezTo>
                  <a:cubicBezTo>
                    <a:pt x="0" y="2893"/>
                    <a:pt x="245" y="3790"/>
                    <a:pt x="1574" y="3790"/>
                  </a:cubicBezTo>
                  <a:cubicBezTo>
                    <a:pt x="2909" y="3790"/>
                    <a:pt x="3138" y="2893"/>
                    <a:pt x="3138" y="1902"/>
                  </a:cubicBezTo>
                  <a:cubicBezTo>
                    <a:pt x="3138" y="936"/>
                    <a:pt x="2909" y="0"/>
                    <a:pt x="157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a:extLst>
                <a:ext uri="{FF2B5EF4-FFF2-40B4-BE49-F238E27FC236}">
                  <a16:creationId xmlns:a16="http://schemas.microsoft.com/office/drawing/2014/main" id="{97D5BE0C-3446-4FF6-B000-A4D066027882}"/>
                </a:ext>
              </a:extLst>
            </p:cNvPr>
            <p:cNvSpPr>
              <a:spLocks/>
            </p:cNvSpPr>
            <p:nvPr userDrawn="1"/>
          </p:nvSpPr>
          <p:spPr bwMode="black">
            <a:xfrm>
              <a:off x="1687412" y="1174823"/>
              <a:ext cx="209100" cy="259411"/>
            </a:xfrm>
            <a:custGeom>
              <a:avLst/>
              <a:gdLst>
                <a:gd name="T0" fmla="*/ 225 w 2924"/>
                <a:gd name="T1" fmla="*/ 3620 h 3620"/>
                <a:gd name="T2" fmla="*/ 225 w 2924"/>
                <a:gd name="T3" fmla="*/ 274 h 3620"/>
                <a:gd name="T4" fmla="*/ 2650 w 2924"/>
                <a:gd name="T5" fmla="*/ 3620 h 3620"/>
                <a:gd name="T6" fmla="*/ 2924 w 2924"/>
                <a:gd name="T7" fmla="*/ 3620 h 3620"/>
                <a:gd name="T8" fmla="*/ 2924 w 2924"/>
                <a:gd name="T9" fmla="*/ 0 h 3620"/>
                <a:gd name="T10" fmla="*/ 2700 w 2924"/>
                <a:gd name="T11" fmla="*/ 0 h 3620"/>
                <a:gd name="T12" fmla="*/ 2700 w 2924"/>
                <a:gd name="T13" fmla="*/ 3346 h 3620"/>
                <a:gd name="T14" fmla="*/ 274 w 2924"/>
                <a:gd name="T15" fmla="*/ 0 h 3620"/>
                <a:gd name="T16" fmla="*/ 0 w 2924"/>
                <a:gd name="T17" fmla="*/ 0 h 3620"/>
                <a:gd name="T18" fmla="*/ 0 w 2924"/>
                <a:gd name="T19" fmla="*/ 3620 h 3620"/>
                <a:gd name="T20" fmla="*/ 225 w 2924"/>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4" h="3620">
                  <a:moveTo>
                    <a:pt x="225" y="3620"/>
                  </a:moveTo>
                  <a:lnTo>
                    <a:pt x="225" y="274"/>
                  </a:lnTo>
                  <a:lnTo>
                    <a:pt x="2650" y="3620"/>
                  </a:lnTo>
                  <a:lnTo>
                    <a:pt x="2924" y="3620"/>
                  </a:lnTo>
                  <a:lnTo>
                    <a:pt x="2924" y="0"/>
                  </a:lnTo>
                  <a:lnTo>
                    <a:pt x="2700" y="0"/>
                  </a:lnTo>
                  <a:lnTo>
                    <a:pt x="2700" y="3346"/>
                  </a:lnTo>
                  <a:lnTo>
                    <a:pt x="274" y="0"/>
                  </a:lnTo>
                  <a:lnTo>
                    <a:pt x="0" y="0"/>
                  </a:lnTo>
                  <a:lnTo>
                    <a:pt x="0" y="3620"/>
                  </a:lnTo>
                  <a:lnTo>
                    <a:pt x="225"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a:extLst>
                <a:ext uri="{FF2B5EF4-FFF2-40B4-BE49-F238E27FC236}">
                  <a16:creationId xmlns:a16="http://schemas.microsoft.com/office/drawing/2014/main" id="{B5BEE48A-5A5F-419B-9AB4-4B0F79F716A9}"/>
                </a:ext>
              </a:extLst>
            </p:cNvPr>
            <p:cNvSpPr>
              <a:spLocks/>
            </p:cNvSpPr>
            <p:nvPr userDrawn="1"/>
          </p:nvSpPr>
          <p:spPr bwMode="black">
            <a:xfrm>
              <a:off x="1930472" y="1174823"/>
              <a:ext cx="201240" cy="259411"/>
            </a:xfrm>
            <a:custGeom>
              <a:avLst/>
              <a:gdLst>
                <a:gd name="T0" fmla="*/ 1524 w 2818"/>
                <a:gd name="T1" fmla="*/ 3620 h 3620"/>
                <a:gd name="T2" fmla="*/ 1524 w 2818"/>
                <a:gd name="T3" fmla="*/ 194 h 3620"/>
                <a:gd name="T4" fmla="*/ 2818 w 2818"/>
                <a:gd name="T5" fmla="*/ 194 h 3620"/>
                <a:gd name="T6" fmla="*/ 2818 w 2818"/>
                <a:gd name="T7" fmla="*/ 0 h 3620"/>
                <a:gd name="T8" fmla="*/ 0 w 2818"/>
                <a:gd name="T9" fmla="*/ 0 h 3620"/>
                <a:gd name="T10" fmla="*/ 0 w 2818"/>
                <a:gd name="T11" fmla="*/ 194 h 3620"/>
                <a:gd name="T12" fmla="*/ 1299 w 2818"/>
                <a:gd name="T13" fmla="*/ 194 h 3620"/>
                <a:gd name="T14" fmla="*/ 1299 w 2818"/>
                <a:gd name="T15" fmla="*/ 3620 h 3620"/>
                <a:gd name="T16" fmla="*/ 1524 w 2818"/>
                <a:gd name="T17"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8" h="3620">
                  <a:moveTo>
                    <a:pt x="1524" y="3620"/>
                  </a:moveTo>
                  <a:lnTo>
                    <a:pt x="1524" y="194"/>
                  </a:lnTo>
                  <a:lnTo>
                    <a:pt x="2818" y="194"/>
                  </a:lnTo>
                  <a:lnTo>
                    <a:pt x="2818" y="0"/>
                  </a:lnTo>
                  <a:lnTo>
                    <a:pt x="0" y="0"/>
                  </a:lnTo>
                  <a:lnTo>
                    <a:pt x="0" y="194"/>
                  </a:lnTo>
                  <a:lnTo>
                    <a:pt x="1299" y="194"/>
                  </a:lnTo>
                  <a:lnTo>
                    <a:pt x="1299" y="3620"/>
                  </a:lnTo>
                  <a:lnTo>
                    <a:pt x="15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grpSp>
      <p:sp>
        <p:nvSpPr>
          <p:cNvPr id="5" name="Picture Placeholder 4">
            <a:extLst>
              <a:ext uri="{FF2B5EF4-FFF2-40B4-BE49-F238E27FC236}">
                <a16:creationId xmlns:a16="http://schemas.microsoft.com/office/drawing/2014/main" id="{C0C29B45-1AF9-473C-BDA0-44C4FE71CFF3}"/>
              </a:ext>
            </a:extLst>
          </p:cNvPr>
          <p:cNvSpPr>
            <a:spLocks noGrp="1"/>
          </p:cNvSpPr>
          <p:nvPr>
            <p:ph type="pic" sz="quarter" idx="10"/>
          </p:nvPr>
        </p:nvSpPr>
        <p:spPr>
          <a:xfrm>
            <a:off x="2943226" y="1519200"/>
            <a:ext cx="6057900" cy="3481384"/>
          </a:xfrm>
          <a:custGeom>
            <a:avLst/>
            <a:gdLst>
              <a:gd name="connsiteX0" fmla="*/ 0 w 6056313"/>
              <a:gd name="connsiteY0" fmla="*/ 3483766 h 3483766"/>
              <a:gd name="connsiteX1" fmla="*/ 0 w 6056313"/>
              <a:gd name="connsiteY1" fmla="*/ 0 h 3483766"/>
              <a:gd name="connsiteX2" fmla="*/ 6056313 w 6056313"/>
              <a:gd name="connsiteY2" fmla="*/ 3483766 h 3483766"/>
              <a:gd name="connsiteX3" fmla="*/ 0 w 6056313"/>
              <a:gd name="connsiteY3" fmla="*/ 3483766 h 3483766"/>
              <a:gd name="connsiteX0" fmla="*/ 0 w 6057900"/>
              <a:gd name="connsiteY0" fmla="*/ 3726654 h 3726654"/>
              <a:gd name="connsiteX1" fmla="*/ 6057900 w 6057900"/>
              <a:gd name="connsiteY1" fmla="*/ 0 h 3726654"/>
              <a:gd name="connsiteX2" fmla="*/ 6056313 w 6057900"/>
              <a:gd name="connsiteY2" fmla="*/ 3726654 h 3726654"/>
              <a:gd name="connsiteX3" fmla="*/ 0 w 6057900"/>
              <a:gd name="connsiteY3" fmla="*/ 3726654 h 3726654"/>
              <a:gd name="connsiteX0" fmla="*/ 0 w 6057900"/>
              <a:gd name="connsiteY0" fmla="*/ 2786061 h 2786061"/>
              <a:gd name="connsiteX1" fmla="*/ 6057900 w 6057900"/>
              <a:gd name="connsiteY1" fmla="*/ 0 h 2786061"/>
              <a:gd name="connsiteX2" fmla="*/ 6056313 w 6057900"/>
              <a:gd name="connsiteY2" fmla="*/ 2786061 h 2786061"/>
              <a:gd name="connsiteX3" fmla="*/ 0 w 6057900"/>
              <a:gd name="connsiteY3" fmla="*/ 2786061 h 2786061"/>
              <a:gd name="connsiteX0" fmla="*/ 0 w 6057900"/>
              <a:gd name="connsiteY0" fmla="*/ 2709861 h 2709861"/>
              <a:gd name="connsiteX1" fmla="*/ 6057900 w 6057900"/>
              <a:gd name="connsiteY1" fmla="*/ 0 h 2709861"/>
              <a:gd name="connsiteX2" fmla="*/ 6056313 w 6057900"/>
              <a:gd name="connsiteY2" fmla="*/ 2709861 h 2709861"/>
              <a:gd name="connsiteX3" fmla="*/ 0 w 6057900"/>
              <a:gd name="connsiteY3" fmla="*/ 2709861 h 2709861"/>
              <a:gd name="connsiteX0" fmla="*/ 0 w 6057900"/>
              <a:gd name="connsiteY0" fmla="*/ 2809873 h 2809873"/>
              <a:gd name="connsiteX1" fmla="*/ 6057900 w 6057900"/>
              <a:gd name="connsiteY1" fmla="*/ 0 h 2809873"/>
              <a:gd name="connsiteX2" fmla="*/ 6056313 w 6057900"/>
              <a:gd name="connsiteY2" fmla="*/ 2809873 h 2809873"/>
              <a:gd name="connsiteX3" fmla="*/ 0 w 6057900"/>
              <a:gd name="connsiteY3" fmla="*/ 2809873 h 2809873"/>
              <a:gd name="connsiteX0" fmla="*/ 0 w 6057900"/>
              <a:gd name="connsiteY0" fmla="*/ 2809873 h 2809873"/>
              <a:gd name="connsiteX1" fmla="*/ 5850730 w 6057900"/>
              <a:gd name="connsiteY1" fmla="*/ 95251 h 2809873"/>
              <a:gd name="connsiteX2" fmla="*/ 6057900 w 6057900"/>
              <a:gd name="connsiteY2" fmla="*/ 0 h 2809873"/>
              <a:gd name="connsiteX3" fmla="*/ 6056313 w 6057900"/>
              <a:gd name="connsiteY3" fmla="*/ 2809873 h 2809873"/>
              <a:gd name="connsiteX4" fmla="*/ 0 w 6057900"/>
              <a:gd name="connsiteY4" fmla="*/ 2809873 h 2809873"/>
              <a:gd name="connsiteX0" fmla="*/ 0 w 6057900"/>
              <a:gd name="connsiteY0" fmla="*/ 3476622 h 3476622"/>
              <a:gd name="connsiteX1" fmla="*/ 5641180 w 6057900"/>
              <a:gd name="connsiteY1" fmla="*/ 0 h 3476622"/>
              <a:gd name="connsiteX2" fmla="*/ 6057900 w 6057900"/>
              <a:gd name="connsiteY2" fmla="*/ 666749 h 3476622"/>
              <a:gd name="connsiteX3" fmla="*/ 6056313 w 6057900"/>
              <a:gd name="connsiteY3" fmla="*/ 3476622 h 3476622"/>
              <a:gd name="connsiteX4" fmla="*/ 0 w 6057900"/>
              <a:gd name="connsiteY4" fmla="*/ 3476622 h 3476622"/>
              <a:gd name="connsiteX0" fmla="*/ 0 w 6057900"/>
              <a:gd name="connsiteY0" fmla="*/ 3433759 h 3433759"/>
              <a:gd name="connsiteX1" fmla="*/ 5669755 w 6057900"/>
              <a:gd name="connsiteY1" fmla="*/ 0 h 3433759"/>
              <a:gd name="connsiteX2" fmla="*/ 6057900 w 6057900"/>
              <a:gd name="connsiteY2" fmla="*/ 623886 h 3433759"/>
              <a:gd name="connsiteX3" fmla="*/ 6056313 w 6057900"/>
              <a:gd name="connsiteY3" fmla="*/ 3433759 h 3433759"/>
              <a:gd name="connsiteX4" fmla="*/ 0 w 6057900"/>
              <a:gd name="connsiteY4" fmla="*/ 3433759 h 3433759"/>
              <a:gd name="connsiteX0" fmla="*/ 0 w 6057900"/>
              <a:gd name="connsiteY0" fmla="*/ 3481384 h 3481384"/>
              <a:gd name="connsiteX1" fmla="*/ 5638799 w 6057900"/>
              <a:gd name="connsiteY1" fmla="*/ 0 h 3481384"/>
              <a:gd name="connsiteX2" fmla="*/ 6057900 w 6057900"/>
              <a:gd name="connsiteY2" fmla="*/ 671511 h 3481384"/>
              <a:gd name="connsiteX3" fmla="*/ 6056313 w 6057900"/>
              <a:gd name="connsiteY3" fmla="*/ 3481384 h 3481384"/>
              <a:gd name="connsiteX4" fmla="*/ 0 w 6057900"/>
              <a:gd name="connsiteY4" fmla="*/ 3481384 h 3481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3481384">
                <a:moveTo>
                  <a:pt x="0" y="3481384"/>
                </a:moveTo>
                <a:lnTo>
                  <a:pt x="5638799" y="0"/>
                </a:lnTo>
                <a:lnTo>
                  <a:pt x="6057900" y="671511"/>
                </a:lnTo>
                <a:lnTo>
                  <a:pt x="6056313" y="3481384"/>
                </a:lnTo>
                <a:lnTo>
                  <a:pt x="0" y="3481384"/>
                </a:lnTo>
                <a:close/>
              </a:path>
            </a:pathLst>
          </a:custGeom>
          <a:noFill/>
        </p:spPr>
        <p:txBody>
          <a:bodyPr anchor="b" anchorCtr="0"/>
          <a:lstStyle>
            <a:lvl1pPr marL="0" indent="0" algn="r">
              <a:buNone/>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236712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with picture">
    <p:spTree>
      <p:nvGrpSpPr>
        <p:cNvPr id="1" name=""/>
        <p:cNvGrpSpPr/>
        <p:nvPr/>
      </p:nvGrpSpPr>
      <p:grpSpPr>
        <a:xfrm>
          <a:off x="0" y="0"/>
          <a:ext cx="0" cy="0"/>
          <a:chOff x="0" y="0"/>
          <a:chExt cx="0" cy="0"/>
        </a:xfrm>
      </p:grpSpPr>
      <p:sp>
        <p:nvSpPr>
          <p:cNvPr id="11" name="AutoShape 3">
            <a:extLst>
              <a:ext uri="{FF2B5EF4-FFF2-40B4-BE49-F238E27FC236}">
                <a16:creationId xmlns:a16="http://schemas.microsoft.com/office/drawing/2014/main" id="{542DE58A-AE23-4118-9916-F67C46D31601}"/>
              </a:ext>
            </a:extLst>
          </p:cNvPr>
          <p:cNvSpPr>
            <a:spLocks noChangeAspect="1" noChangeArrowheads="1" noTextEdit="1"/>
          </p:cNvSpPr>
          <p:nvPr userDrawn="1"/>
        </p:nvSpPr>
        <p:spPr bwMode="auto">
          <a:xfrm>
            <a:off x="135731" y="139701"/>
            <a:ext cx="8863806" cy="4865686"/>
          </a:xfrm>
          <a:custGeom>
            <a:avLst/>
            <a:gdLst>
              <a:gd name="connsiteX0" fmla="*/ 0 w 8863806"/>
              <a:gd name="connsiteY0" fmla="*/ 0 h 4865686"/>
              <a:gd name="connsiteX1" fmla="*/ 8863806 w 8863806"/>
              <a:gd name="connsiteY1" fmla="*/ 0 h 4865686"/>
              <a:gd name="connsiteX2" fmla="*/ 8863806 w 8863806"/>
              <a:gd name="connsiteY2" fmla="*/ 4865686 h 4865686"/>
              <a:gd name="connsiteX3" fmla="*/ 0 w 8863806"/>
              <a:gd name="connsiteY3" fmla="*/ 4865686 h 4865686"/>
              <a:gd name="connsiteX4" fmla="*/ 0 w 8863806"/>
              <a:gd name="connsiteY4" fmla="*/ 0 h 4865686"/>
              <a:gd name="connsiteX0" fmla="*/ 0 w 8863806"/>
              <a:gd name="connsiteY0" fmla="*/ 0 h 4865686"/>
              <a:gd name="connsiteX1" fmla="*/ 8863806 w 8863806"/>
              <a:gd name="connsiteY1" fmla="*/ 0 h 4865686"/>
              <a:gd name="connsiteX2" fmla="*/ 8863806 w 8863806"/>
              <a:gd name="connsiteY2" fmla="*/ 48656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74749 h 4865686"/>
              <a:gd name="connsiteX3" fmla="*/ 8863806 w 8863806"/>
              <a:gd name="connsiteY3" fmla="*/ 4865686 h 4865686"/>
              <a:gd name="connsiteX4" fmla="*/ 2807494 w 8863806"/>
              <a:gd name="connsiteY4" fmla="*/ 4860924 h 4865686"/>
              <a:gd name="connsiteX5" fmla="*/ 0 w 8863806"/>
              <a:gd name="connsiteY5" fmla="*/ 4865686 h 4865686"/>
              <a:gd name="connsiteX6" fmla="*/ 0 w 8863806"/>
              <a:gd name="connsiteY6" fmla="*/ 0 h 4865686"/>
              <a:gd name="connsiteX0" fmla="*/ 0 w 8863806"/>
              <a:gd name="connsiteY0" fmla="*/ 0 h 4865686"/>
              <a:gd name="connsiteX1" fmla="*/ 8863806 w 8863806"/>
              <a:gd name="connsiteY1" fmla="*/ 0 h 4865686"/>
              <a:gd name="connsiteX2" fmla="*/ 8858250 w 8863806"/>
              <a:gd name="connsiteY2" fmla="*/ 1174749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39030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07494 w 8863806"/>
              <a:gd name="connsiteY3" fmla="*/ 4860924 h 4865686"/>
              <a:gd name="connsiteX4" fmla="*/ 0 w 8863806"/>
              <a:gd name="connsiteY4" fmla="*/ 4865686 h 4865686"/>
              <a:gd name="connsiteX5" fmla="*/ 0 w 8863806"/>
              <a:gd name="connsiteY5" fmla="*/ 0 h 48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806" h="4865686">
                <a:moveTo>
                  <a:pt x="0" y="0"/>
                </a:moveTo>
                <a:lnTo>
                  <a:pt x="8863806" y="0"/>
                </a:lnTo>
                <a:cubicBezTo>
                  <a:pt x="8862748" y="377295"/>
                  <a:pt x="8861689" y="754591"/>
                  <a:pt x="8860631" y="1131886"/>
                </a:cubicBezTo>
                <a:lnTo>
                  <a:pt x="2807494" y="4860924"/>
                </a:lnTo>
                <a:lnTo>
                  <a:pt x="0" y="4865686"/>
                </a:lnTo>
                <a:lnTo>
                  <a:pt x="0" y="0"/>
                </a:lnTo>
                <a:close/>
              </a:path>
            </a:pathLst>
          </a:custGeom>
          <a:solidFill>
            <a:srgbClr val="E278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ctrTitle"/>
          </p:nvPr>
        </p:nvSpPr>
        <p:spPr>
          <a:xfrm>
            <a:off x="957262" y="1800000"/>
            <a:ext cx="4836319" cy="1200150"/>
          </a:xfrm>
        </p:spPr>
        <p:txBody>
          <a:bodyPr anchor="b" anchorCtr="0"/>
          <a:lstStyle>
            <a:lvl1pPr algn="l">
              <a:lnSpc>
                <a:spcPct val="110000"/>
              </a:lnSpc>
              <a:defRPr sz="21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957263" y="3407569"/>
            <a:ext cx="3564732" cy="585787"/>
          </a:xfrm>
        </p:spPr>
        <p:txBody>
          <a:bodyPr/>
          <a:lstStyle>
            <a:lvl1pPr marL="0" indent="0" algn="l">
              <a:lnSpc>
                <a:spcPct val="110000"/>
              </a:lnSpc>
              <a:spcBef>
                <a:spcPts val="0"/>
              </a:spcBef>
              <a:buNone/>
              <a:defRPr sz="1100" cap="all" baseline="0">
                <a:solidFill>
                  <a:srgbClr val="FFFF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Freeform 7">
            <a:extLst>
              <a:ext uri="{FF2B5EF4-FFF2-40B4-BE49-F238E27FC236}">
                <a16:creationId xmlns:a16="http://schemas.microsoft.com/office/drawing/2014/main" id="{77D16ACC-72A8-46C6-84FF-32A04C2B557C}"/>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65" h="7216">
                <a:moveTo>
                  <a:pt x="7665" y="5715"/>
                </a:moveTo>
                <a:lnTo>
                  <a:pt x="7665" y="0"/>
                </a:lnTo>
                <a:lnTo>
                  <a:pt x="7665" y="0"/>
                </a:lnTo>
                <a:lnTo>
                  <a:pt x="4130" y="0"/>
                </a:lnTo>
                <a:lnTo>
                  <a:pt x="5455" y="2145"/>
                </a:lnTo>
                <a:lnTo>
                  <a:pt x="2610" y="3905"/>
                </a:lnTo>
                <a:lnTo>
                  <a:pt x="2609" y="0"/>
                </a:lnTo>
                <a:lnTo>
                  <a:pt x="2609" y="0"/>
                </a:lnTo>
                <a:lnTo>
                  <a:pt x="2609" y="0"/>
                </a:lnTo>
                <a:lnTo>
                  <a:pt x="0" y="0"/>
                </a:lnTo>
                <a:lnTo>
                  <a:pt x="1" y="5520"/>
                </a:lnTo>
                <a:lnTo>
                  <a:pt x="1051" y="7216"/>
                </a:lnTo>
                <a:lnTo>
                  <a:pt x="6507" y="3844"/>
                </a:lnTo>
                <a:lnTo>
                  <a:pt x="7665" y="57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4" name="Group 23">
            <a:extLst>
              <a:ext uri="{FF2B5EF4-FFF2-40B4-BE49-F238E27FC236}">
                <a16:creationId xmlns:a16="http://schemas.microsoft.com/office/drawing/2014/main" id="{A6516365-3A7A-49D1-AFE0-FD2B7A2E7018}"/>
              </a:ext>
            </a:extLst>
          </p:cNvPr>
          <p:cNvGrpSpPr/>
          <p:nvPr userDrawn="1"/>
        </p:nvGrpSpPr>
        <p:grpSpPr bwMode="black">
          <a:xfrm>
            <a:off x="669580" y="1168849"/>
            <a:ext cx="1462132" cy="271674"/>
            <a:chOff x="669580" y="1168849"/>
            <a:chExt cx="1462132" cy="271674"/>
          </a:xfrm>
          <a:solidFill>
            <a:srgbClr val="FFFFFF"/>
          </a:solidFill>
        </p:grpSpPr>
        <p:sp>
          <p:nvSpPr>
            <p:cNvPr id="18" name="Freeform 11">
              <a:extLst>
                <a:ext uri="{FF2B5EF4-FFF2-40B4-BE49-F238E27FC236}">
                  <a16:creationId xmlns:a16="http://schemas.microsoft.com/office/drawing/2014/main" id="{A0EA8EA7-3E9C-47CE-9E9B-B0350B367C04}"/>
                </a:ext>
              </a:extLst>
            </p:cNvPr>
            <p:cNvSpPr>
              <a:spLocks/>
            </p:cNvSpPr>
            <p:nvPr userDrawn="1"/>
          </p:nvSpPr>
          <p:spPr bwMode="black">
            <a:xfrm>
              <a:off x="669580" y="1174823"/>
              <a:ext cx="238029" cy="259411"/>
            </a:xfrm>
            <a:custGeom>
              <a:avLst/>
              <a:gdLst>
                <a:gd name="T0" fmla="*/ 2265 w 3335"/>
                <a:gd name="T1" fmla="*/ 1075 h 3619"/>
                <a:gd name="T2" fmla="*/ 2265 w 3335"/>
                <a:gd name="T3" fmla="*/ 2099 h 3619"/>
                <a:gd name="T4" fmla="*/ 1083 w 3335"/>
                <a:gd name="T5" fmla="*/ 2099 h 3619"/>
                <a:gd name="T6" fmla="*/ 2382 w 3335"/>
                <a:gd name="T7" fmla="*/ 0 h 3619"/>
                <a:gd name="T8" fmla="*/ 1299 w 3335"/>
                <a:gd name="T9" fmla="*/ 0 h 3619"/>
                <a:gd name="T10" fmla="*/ 0 w 3335"/>
                <a:gd name="T11" fmla="*/ 2099 h 3619"/>
                <a:gd name="T12" fmla="*/ 0 w 3335"/>
                <a:gd name="T13" fmla="*/ 2805 h 3619"/>
                <a:gd name="T14" fmla="*/ 2265 w 3335"/>
                <a:gd name="T15" fmla="*/ 2805 h 3619"/>
                <a:gd name="T16" fmla="*/ 2265 w 3335"/>
                <a:gd name="T17" fmla="*/ 3619 h 3619"/>
                <a:gd name="T18" fmla="*/ 3335 w 3335"/>
                <a:gd name="T19" fmla="*/ 3619 h 3619"/>
                <a:gd name="T20" fmla="*/ 3335 w 3335"/>
                <a:gd name="T21" fmla="*/ 1075 h 3619"/>
                <a:gd name="T22" fmla="*/ 2265 w 3335"/>
                <a:gd name="T23" fmla="*/ 1075 h 3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5" h="3619">
                  <a:moveTo>
                    <a:pt x="2265" y="1075"/>
                  </a:moveTo>
                  <a:lnTo>
                    <a:pt x="2265" y="2099"/>
                  </a:lnTo>
                  <a:lnTo>
                    <a:pt x="1083" y="2099"/>
                  </a:lnTo>
                  <a:lnTo>
                    <a:pt x="2382" y="0"/>
                  </a:lnTo>
                  <a:lnTo>
                    <a:pt x="1299" y="0"/>
                  </a:lnTo>
                  <a:lnTo>
                    <a:pt x="0" y="2099"/>
                  </a:lnTo>
                  <a:lnTo>
                    <a:pt x="0" y="2805"/>
                  </a:lnTo>
                  <a:lnTo>
                    <a:pt x="2265" y="2805"/>
                  </a:lnTo>
                  <a:lnTo>
                    <a:pt x="2265" y="3619"/>
                  </a:lnTo>
                  <a:lnTo>
                    <a:pt x="3335" y="3619"/>
                  </a:lnTo>
                  <a:lnTo>
                    <a:pt x="3335" y="1075"/>
                  </a:lnTo>
                  <a:lnTo>
                    <a:pt x="2265" y="10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a:extLst>
                <a:ext uri="{FF2B5EF4-FFF2-40B4-BE49-F238E27FC236}">
                  <a16:creationId xmlns:a16="http://schemas.microsoft.com/office/drawing/2014/main" id="{157B746D-6B9B-4143-B12A-B854B1F9DD2C}"/>
                </a:ext>
              </a:extLst>
            </p:cNvPr>
            <p:cNvSpPr>
              <a:spLocks/>
            </p:cNvSpPr>
            <p:nvPr userDrawn="1"/>
          </p:nvSpPr>
          <p:spPr bwMode="black">
            <a:xfrm>
              <a:off x="968295" y="1174823"/>
              <a:ext cx="178600" cy="259411"/>
            </a:xfrm>
            <a:custGeom>
              <a:avLst/>
              <a:gdLst>
                <a:gd name="T0" fmla="*/ 224 w 2500"/>
                <a:gd name="T1" fmla="*/ 3620 h 3620"/>
                <a:gd name="T2" fmla="*/ 224 w 2500"/>
                <a:gd name="T3" fmla="*/ 1897 h 3620"/>
                <a:gd name="T4" fmla="*/ 2216 w 2500"/>
                <a:gd name="T5" fmla="*/ 1897 h 3620"/>
                <a:gd name="T6" fmla="*/ 2216 w 2500"/>
                <a:gd name="T7" fmla="*/ 1703 h 3620"/>
                <a:gd name="T8" fmla="*/ 224 w 2500"/>
                <a:gd name="T9" fmla="*/ 1703 h 3620"/>
                <a:gd name="T10" fmla="*/ 224 w 2500"/>
                <a:gd name="T11" fmla="*/ 194 h 3620"/>
                <a:gd name="T12" fmla="*/ 2500 w 2500"/>
                <a:gd name="T13" fmla="*/ 194 h 3620"/>
                <a:gd name="T14" fmla="*/ 2500 w 2500"/>
                <a:gd name="T15" fmla="*/ 0 h 3620"/>
                <a:gd name="T16" fmla="*/ 0 w 2500"/>
                <a:gd name="T17" fmla="*/ 0 h 3620"/>
                <a:gd name="T18" fmla="*/ 0 w 2500"/>
                <a:gd name="T19" fmla="*/ 3620 h 3620"/>
                <a:gd name="T20" fmla="*/ 224 w 2500"/>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0" h="3620">
                  <a:moveTo>
                    <a:pt x="224" y="3620"/>
                  </a:moveTo>
                  <a:lnTo>
                    <a:pt x="224" y="1897"/>
                  </a:lnTo>
                  <a:lnTo>
                    <a:pt x="2216" y="1897"/>
                  </a:lnTo>
                  <a:lnTo>
                    <a:pt x="2216" y="1703"/>
                  </a:lnTo>
                  <a:lnTo>
                    <a:pt x="224" y="1703"/>
                  </a:lnTo>
                  <a:lnTo>
                    <a:pt x="224" y="194"/>
                  </a:lnTo>
                  <a:lnTo>
                    <a:pt x="2500" y="194"/>
                  </a:lnTo>
                  <a:lnTo>
                    <a:pt x="2500" y="0"/>
                  </a:ln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a:extLst>
                <a:ext uri="{FF2B5EF4-FFF2-40B4-BE49-F238E27FC236}">
                  <a16:creationId xmlns:a16="http://schemas.microsoft.com/office/drawing/2014/main" id="{BACB4DF1-C21B-4C8C-8AC8-FFA06F560632}"/>
                </a:ext>
              </a:extLst>
            </p:cNvPr>
            <p:cNvSpPr>
              <a:spLocks noEditPoints="1"/>
            </p:cNvSpPr>
            <p:nvPr userDrawn="1"/>
          </p:nvSpPr>
          <p:spPr bwMode="black">
            <a:xfrm>
              <a:off x="1183370" y="1174823"/>
              <a:ext cx="197466" cy="259411"/>
            </a:xfrm>
            <a:custGeom>
              <a:avLst/>
              <a:gdLst>
                <a:gd name="T0" fmla="*/ 224 w 2764"/>
                <a:gd name="T1" fmla="*/ 2141 h 3620"/>
                <a:gd name="T2" fmla="*/ 224 w 2764"/>
                <a:gd name="T3" fmla="*/ 194 h 3620"/>
                <a:gd name="T4" fmla="*/ 1340 w 2764"/>
                <a:gd name="T5" fmla="*/ 194 h 3620"/>
                <a:gd name="T6" fmla="*/ 2480 w 2764"/>
                <a:gd name="T7" fmla="*/ 1175 h 3620"/>
                <a:gd name="T8" fmla="*/ 1389 w 2764"/>
                <a:gd name="T9" fmla="*/ 2141 h 3620"/>
                <a:gd name="T10" fmla="*/ 224 w 2764"/>
                <a:gd name="T11" fmla="*/ 2141 h 3620"/>
                <a:gd name="T12" fmla="*/ 224 w 2764"/>
                <a:gd name="T13" fmla="*/ 3620 h 3620"/>
                <a:gd name="T14" fmla="*/ 224 w 2764"/>
                <a:gd name="T15" fmla="*/ 2335 h 3620"/>
                <a:gd name="T16" fmla="*/ 1320 w 2764"/>
                <a:gd name="T17" fmla="*/ 2335 h 3620"/>
                <a:gd name="T18" fmla="*/ 1892 w 2764"/>
                <a:gd name="T19" fmla="*/ 2295 h 3620"/>
                <a:gd name="T20" fmla="*/ 2535 w 2764"/>
                <a:gd name="T21" fmla="*/ 3620 h 3620"/>
                <a:gd name="T22" fmla="*/ 2764 w 2764"/>
                <a:gd name="T23" fmla="*/ 3620 h 3620"/>
                <a:gd name="T24" fmla="*/ 2092 w 2764"/>
                <a:gd name="T25" fmla="*/ 2241 h 3620"/>
                <a:gd name="T26" fmla="*/ 2704 w 2764"/>
                <a:gd name="T27" fmla="*/ 1175 h 3620"/>
                <a:gd name="T28" fmla="*/ 1325 w 2764"/>
                <a:gd name="T29" fmla="*/ 0 h 3620"/>
                <a:gd name="T30" fmla="*/ 0 w 2764"/>
                <a:gd name="T31" fmla="*/ 0 h 3620"/>
                <a:gd name="T32" fmla="*/ 0 w 2764"/>
                <a:gd name="T33" fmla="*/ 3620 h 3620"/>
                <a:gd name="T34" fmla="*/ 224 w 2764"/>
                <a:gd name="T35"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64" h="3620">
                  <a:moveTo>
                    <a:pt x="224" y="2141"/>
                  </a:moveTo>
                  <a:lnTo>
                    <a:pt x="224" y="194"/>
                  </a:lnTo>
                  <a:lnTo>
                    <a:pt x="1340" y="194"/>
                  </a:lnTo>
                  <a:cubicBezTo>
                    <a:pt x="2127" y="194"/>
                    <a:pt x="2480" y="269"/>
                    <a:pt x="2480" y="1175"/>
                  </a:cubicBezTo>
                  <a:cubicBezTo>
                    <a:pt x="2480" y="1937"/>
                    <a:pt x="2166" y="2141"/>
                    <a:pt x="1389" y="2141"/>
                  </a:cubicBezTo>
                  <a:lnTo>
                    <a:pt x="224" y="2141"/>
                  </a:lnTo>
                  <a:close/>
                  <a:moveTo>
                    <a:pt x="224" y="3620"/>
                  </a:moveTo>
                  <a:lnTo>
                    <a:pt x="224" y="2335"/>
                  </a:lnTo>
                  <a:lnTo>
                    <a:pt x="1320" y="2335"/>
                  </a:lnTo>
                  <a:cubicBezTo>
                    <a:pt x="1529" y="2335"/>
                    <a:pt x="1723" y="2325"/>
                    <a:pt x="1892" y="2295"/>
                  </a:cubicBezTo>
                  <a:lnTo>
                    <a:pt x="2535" y="3620"/>
                  </a:lnTo>
                  <a:lnTo>
                    <a:pt x="2764" y="3620"/>
                  </a:lnTo>
                  <a:lnTo>
                    <a:pt x="2092" y="2241"/>
                  </a:lnTo>
                  <a:cubicBezTo>
                    <a:pt x="2480" y="2111"/>
                    <a:pt x="2704" y="1807"/>
                    <a:pt x="2704" y="1175"/>
                  </a:cubicBezTo>
                  <a:cubicBezTo>
                    <a:pt x="2704" y="104"/>
                    <a:pt x="2176" y="0"/>
                    <a:pt x="1325" y="0"/>
                  </a:cubicBez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a:extLst>
                <a:ext uri="{FF2B5EF4-FFF2-40B4-BE49-F238E27FC236}">
                  <a16:creationId xmlns:a16="http://schemas.microsoft.com/office/drawing/2014/main" id="{6D706A3F-DAB9-40B5-AE9A-A9E3ADBA3EC4}"/>
                </a:ext>
              </a:extLst>
            </p:cNvPr>
            <p:cNvSpPr>
              <a:spLocks noEditPoints="1"/>
            </p:cNvSpPr>
            <p:nvPr userDrawn="1"/>
          </p:nvSpPr>
          <p:spPr bwMode="black">
            <a:xfrm>
              <a:off x="1415110" y="1168849"/>
              <a:ext cx="224193" cy="271674"/>
            </a:xfrm>
            <a:custGeom>
              <a:avLst/>
              <a:gdLst>
                <a:gd name="T0" fmla="*/ 1574 w 3138"/>
                <a:gd name="T1" fmla="*/ 194 h 3790"/>
                <a:gd name="T2" fmla="*/ 2914 w 3138"/>
                <a:gd name="T3" fmla="*/ 1902 h 3790"/>
                <a:gd name="T4" fmla="*/ 1574 w 3138"/>
                <a:gd name="T5" fmla="*/ 3596 h 3790"/>
                <a:gd name="T6" fmla="*/ 225 w 3138"/>
                <a:gd name="T7" fmla="*/ 1902 h 3790"/>
                <a:gd name="T8" fmla="*/ 1574 w 3138"/>
                <a:gd name="T9" fmla="*/ 194 h 3790"/>
                <a:gd name="T10" fmla="*/ 1574 w 3138"/>
                <a:gd name="T11" fmla="*/ 0 h 3790"/>
                <a:gd name="T12" fmla="*/ 0 w 3138"/>
                <a:gd name="T13" fmla="*/ 1902 h 3790"/>
                <a:gd name="T14" fmla="*/ 1574 w 3138"/>
                <a:gd name="T15" fmla="*/ 3790 h 3790"/>
                <a:gd name="T16" fmla="*/ 3138 w 3138"/>
                <a:gd name="T17" fmla="*/ 1902 h 3790"/>
                <a:gd name="T18" fmla="*/ 1574 w 3138"/>
                <a:gd name="T19" fmla="*/ 0 h 3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8" h="3790">
                  <a:moveTo>
                    <a:pt x="1574" y="194"/>
                  </a:moveTo>
                  <a:cubicBezTo>
                    <a:pt x="2744" y="194"/>
                    <a:pt x="2914" y="1046"/>
                    <a:pt x="2914" y="1902"/>
                  </a:cubicBezTo>
                  <a:cubicBezTo>
                    <a:pt x="2914" y="2799"/>
                    <a:pt x="2744" y="3596"/>
                    <a:pt x="1574" y="3596"/>
                  </a:cubicBezTo>
                  <a:cubicBezTo>
                    <a:pt x="409" y="3596"/>
                    <a:pt x="225" y="2799"/>
                    <a:pt x="225" y="1902"/>
                  </a:cubicBezTo>
                  <a:cubicBezTo>
                    <a:pt x="225" y="1046"/>
                    <a:pt x="409" y="194"/>
                    <a:pt x="1574" y="194"/>
                  </a:cubicBezTo>
                  <a:close/>
                  <a:moveTo>
                    <a:pt x="1574" y="0"/>
                  </a:moveTo>
                  <a:cubicBezTo>
                    <a:pt x="245" y="0"/>
                    <a:pt x="0" y="936"/>
                    <a:pt x="0" y="1902"/>
                  </a:cubicBezTo>
                  <a:cubicBezTo>
                    <a:pt x="0" y="2893"/>
                    <a:pt x="245" y="3790"/>
                    <a:pt x="1574" y="3790"/>
                  </a:cubicBezTo>
                  <a:cubicBezTo>
                    <a:pt x="2909" y="3790"/>
                    <a:pt x="3138" y="2893"/>
                    <a:pt x="3138" y="1902"/>
                  </a:cubicBezTo>
                  <a:cubicBezTo>
                    <a:pt x="3138" y="936"/>
                    <a:pt x="2909" y="0"/>
                    <a:pt x="157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a:extLst>
                <a:ext uri="{FF2B5EF4-FFF2-40B4-BE49-F238E27FC236}">
                  <a16:creationId xmlns:a16="http://schemas.microsoft.com/office/drawing/2014/main" id="{97D5BE0C-3446-4FF6-B000-A4D066027882}"/>
                </a:ext>
              </a:extLst>
            </p:cNvPr>
            <p:cNvSpPr>
              <a:spLocks/>
            </p:cNvSpPr>
            <p:nvPr userDrawn="1"/>
          </p:nvSpPr>
          <p:spPr bwMode="black">
            <a:xfrm>
              <a:off x="1687412" y="1174823"/>
              <a:ext cx="209100" cy="259411"/>
            </a:xfrm>
            <a:custGeom>
              <a:avLst/>
              <a:gdLst>
                <a:gd name="T0" fmla="*/ 225 w 2924"/>
                <a:gd name="T1" fmla="*/ 3620 h 3620"/>
                <a:gd name="T2" fmla="*/ 225 w 2924"/>
                <a:gd name="T3" fmla="*/ 274 h 3620"/>
                <a:gd name="T4" fmla="*/ 2650 w 2924"/>
                <a:gd name="T5" fmla="*/ 3620 h 3620"/>
                <a:gd name="T6" fmla="*/ 2924 w 2924"/>
                <a:gd name="T7" fmla="*/ 3620 h 3620"/>
                <a:gd name="T8" fmla="*/ 2924 w 2924"/>
                <a:gd name="T9" fmla="*/ 0 h 3620"/>
                <a:gd name="T10" fmla="*/ 2700 w 2924"/>
                <a:gd name="T11" fmla="*/ 0 h 3620"/>
                <a:gd name="T12" fmla="*/ 2700 w 2924"/>
                <a:gd name="T13" fmla="*/ 3346 h 3620"/>
                <a:gd name="T14" fmla="*/ 274 w 2924"/>
                <a:gd name="T15" fmla="*/ 0 h 3620"/>
                <a:gd name="T16" fmla="*/ 0 w 2924"/>
                <a:gd name="T17" fmla="*/ 0 h 3620"/>
                <a:gd name="T18" fmla="*/ 0 w 2924"/>
                <a:gd name="T19" fmla="*/ 3620 h 3620"/>
                <a:gd name="T20" fmla="*/ 225 w 2924"/>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4" h="3620">
                  <a:moveTo>
                    <a:pt x="225" y="3620"/>
                  </a:moveTo>
                  <a:lnTo>
                    <a:pt x="225" y="274"/>
                  </a:lnTo>
                  <a:lnTo>
                    <a:pt x="2650" y="3620"/>
                  </a:lnTo>
                  <a:lnTo>
                    <a:pt x="2924" y="3620"/>
                  </a:lnTo>
                  <a:lnTo>
                    <a:pt x="2924" y="0"/>
                  </a:lnTo>
                  <a:lnTo>
                    <a:pt x="2700" y="0"/>
                  </a:lnTo>
                  <a:lnTo>
                    <a:pt x="2700" y="3346"/>
                  </a:lnTo>
                  <a:lnTo>
                    <a:pt x="274" y="0"/>
                  </a:lnTo>
                  <a:lnTo>
                    <a:pt x="0" y="0"/>
                  </a:lnTo>
                  <a:lnTo>
                    <a:pt x="0" y="3620"/>
                  </a:lnTo>
                  <a:lnTo>
                    <a:pt x="225"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a:extLst>
                <a:ext uri="{FF2B5EF4-FFF2-40B4-BE49-F238E27FC236}">
                  <a16:creationId xmlns:a16="http://schemas.microsoft.com/office/drawing/2014/main" id="{B5BEE48A-5A5F-419B-9AB4-4B0F79F716A9}"/>
                </a:ext>
              </a:extLst>
            </p:cNvPr>
            <p:cNvSpPr>
              <a:spLocks/>
            </p:cNvSpPr>
            <p:nvPr userDrawn="1"/>
          </p:nvSpPr>
          <p:spPr bwMode="black">
            <a:xfrm>
              <a:off x="1930472" y="1174823"/>
              <a:ext cx="201240" cy="259411"/>
            </a:xfrm>
            <a:custGeom>
              <a:avLst/>
              <a:gdLst>
                <a:gd name="T0" fmla="*/ 1524 w 2818"/>
                <a:gd name="T1" fmla="*/ 3620 h 3620"/>
                <a:gd name="T2" fmla="*/ 1524 w 2818"/>
                <a:gd name="T3" fmla="*/ 194 h 3620"/>
                <a:gd name="T4" fmla="*/ 2818 w 2818"/>
                <a:gd name="T5" fmla="*/ 194 h 3620"/>
                <a:gd name="T6" fmla="*/ 2818 w 2818"/>
                <a:gd name="T7" fmla="*/ 0 h 3620"/>
                <a:gd name="T8" fmla="*/ 0 w 2818"/>
                <a:gd name="T9" fmla="*/ 0 h 3620"/>
                <a:gd name="T10" fmla="*/ 0 w 2818"/>
                <a:gd name="T11" fmla="*/ 194 h 3620"/>
                <a:gd name="T12" fmla="*/ 1299 w 2818"/>
                <a:gd name="T13" fmla="*/ 194 h 3620"/>
                <a:gd name="T14" fmla="*/ 1299 w 2818"/>
                <a:gd name="T15" fmla="*/ 3620 h 3620"/>
                <a:gd name="T16" fmla="*/ 1524 w 2818"/>
                <a:gd name="T17"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8" h="3620">
                  <a:moveTo>
                    <a:pt x="1524" y="3620"/>
                  </a:moveTo>
                  <a:lnTo>
                    <a:pt x="1524" y="194"/>
                  </a:lnTo>
                  <a:lnTo>
                    <a:pt x="2818" y="194"/>
                  </a:lnTo>
                  <a:lnTo>
                    <a:pt x="2818" y="0"/>
                  </a:lnTo>
                  <a:lnTo>
                    <a:pt x="0" y="0"/>
                  </a:lnTo>
                  <a:lnTo>
                    <a:pt x="0" y="194"/>
                  </a:lnTo>
                  <a:lnTo>
                    <a:pt x="1299" y="194"/>
                  </a:lnTo>
                  <a:lnTo>
                    <a:pt x="1299" y="3620"/>
                  </a:lnTo>
                  <a:lnTo>
                    <a:pt x="15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grpSp>
      <p:sp>
        <p:nvSpPr>
          <p:cNvPr id="5" name="Picture Placeholder 4">
            <a:extLst>
              <a:ext uri="{FF2B5EF4-FFF2-40B4-BE49-F238E27FC236}">
                <a16:creationId xmlns:a16="http://schemas.microsoft.com/office/drawing/2014/main" id="{C0C29B45-1AF9-473C-BDA0-44C4FE71CFF3}"/>
              </a:ext>
            </a:extLst>
          </p:cNvPr>
          <p:cNvSpPr>
            <a:spLocks noGrp="1"/>
          </p:cNvSpPr>
          <p:nvPr>
            <p:ph type="pic" sz="quarter" idx="10"/>
          </p:nvPr>
        </p:nvSpPr>
        <p:spPr>
          <a:xfrm>
            <a:off x="2943226" y="1519200"/>
            <a:ext cx="6057900" cy="3481384"/>
          </a:xfrm>
          <a:custGeom>
            <a:avLst/>
            <a:gdLst>
              <a:gd name="connsiteX0" fmla="*/ 0 w 6056313"/>
              <a:gd name="connsiteY0" fmla="*/ 3483766 h 3483766"/>
              <a:gd name="connsiteX1" fmla="*/ 0 w 6056313"/>
              <a:gd name="connsiteY1" fmla="*/ 0 h 3483766"/>
              <a:gd name="connsiteX2" fmla="*/ 6056313 w 6056313"/>
              <a:gd name="connsiteY2" fmla="*/ 3483766 h 3483766"/>
              <a:gd name="connsiteX3" fmla="*/ 0 w 6056313"/>
              <a:gd name="connsiteY3" fmla="*/ 3483766 h 3483766"/>
              <a:gd name="connsiteX0" fmla="*/ 0 w 6057900"/>
              <a:gd name="connsiteY0" fmla="*/ 3726654 h 3726654"/>
              <a:gd name="connsiteX1" fmla="*/ 6057900 w 6057900"/>
              <a:gd name="connsiteY1" fmla="*/ 0 h 3726654"/>
              <a:gd name="connsiteX2" fmla="*/ 6056313 w 6057900"/>
              <a:gd name="connsiteY2" fmla="*/ 3726654 h 3726654"/>
              <a:gd name="connsiteX3" fmla="*/ 0 w 6057900"/>
              <a:gd name="connsiteY3" fmla="*/ 3726654 h 3726654"/>
              <a:gd name="connsiteX0" fmla="*/ 0 w 6057900"/>
              <a:gd name="connsiteY0" fmla="*/ 2786061 h 2786061"/>
              <a:gd name="connsiteX1" fmla="*/ 6057900 w 6057900"/>
              <a:gd name="connsiteY1" fmla="*/ 0 h 2786061"/>
              <a:gd name="connsiteX2" fmla="*/ 6056313 w 6057900"/>
              <a:gd name="connsiteY2" fmla="*/ 2786061 h 2786061"/>
              <a:gd name="connsiteX3" fmla="*/ 0 w 6057900"/>
              <a:gd name="connsiteY3" fmla="*/ 2786061 h 2786061"/>
              <a:gd name="connsiteX0" fmla="*/ 0 w 6057900"/>
              <a:gd name="connsiteY0" fmla="*/ 2709861 h 2709861"/>
              <a:gd name="connsiteX1" fmla="*/ 6057900 w 6057900"/>
              <a:gd name="connsiteY1" fmla="*/ 0 h 2709861"/>
              <a:gd name="connsiteX2" fmla="*/ 6056313 w 6057900"/>
              <a:gd name="connsiteY2" fmla="*/ 2709861 h 2709861"/>
              <a:gd name="connsiteX3" fmla="*/ 0 w 6057900"/>
              <a:gd name="connsiteY3" fmla="*/ 2709861 h 2709861"/>
              <a:gd name="connsiteX0" fmla="*/ 0 w 6057900"/>
              <a:gd name="connsiteY0" fmla="*/ 2809873 h 2809873"/>
              <a:gd name="connsiteX1" fmla="*/ 6057900 w 6057900"/>
              <a:gd name="connsiteY1" fmla="*/ 0 h 2809873"/>
              <a:gd name="connsiteX2" fmla="*/ 6056313 w 6057900"/>
              <a:gd name="connsiteY2" fmla="*/ 2809873 h 2809873"/>
              <a:gd name="connsiteX3" fmla="*/ 0 w 6057900"/>
              <a:gd name="connsiteY3" fmla="*/ 2809873 h 2809873"/>
              <a:gd name="connsiteX0" fmla="*/ 0 w 6057900"/>
              <a:gd name="connsiteY0" fmla="*/ 2809873 h 2809873"/>
              <a:gd name="connsiteX1" fmla="*/ 5850730 w 6057900"/>
              <a:gd name="connsiteY1" fmla="*/ 95251 h 2809873"/>
              <a:gd name="connsiteX2" fmla="*/ 6057900 w 6057900"/>
              <a:gd name="connsiteY2" fmla="*/ 0 h 2809873"/>
              <a:gd name="connsiteX3" fmla="*/ 6056313 w 6057900"/>
              <a:gd name="connsiteY3" fmla="*/ 2809873 h 2809873"/>
              <a:gd name="connsiteX4" fmla="*/ 0 w 6057900"/>
              <a:gd name="connsiteY4" fmla="*/ 2809873 h 2809873"/>
              <a:gd name="connsiteX0" fmla="*/ 0 w 6057900"/>
              <a:gd name="connsiteY0" fmla="*/ 3476622 h 3476622"/>
              <a:gd name="connsiteX1" fmla="*/ 5641180 w 6057900"/>
              <a:gd name="connsiteY1" fmla="*/ 0 h 3476622"/>
              <a:gd name="connsiteX2" fmla="*/ 6057900 w 6057900"/>
              <a:gd name="connsiteY2" fmla="*/ 666749 h 3476622"/>
              <a:gd name="connsiteX3" fmla="*/ 6056313 w 6057900"/>
              <a:gd name="connsiteY3" fmla="*/ 3476622 h 3476622"/>
              <a:gd name="connsiteX4" fmla="*/ 0 w 6057900"/>
              <a:gd name="connsiteY4" fmla="*/ 3476622 h 3476622"/>
              <a:gd name="connsiteX0" fmla="*/ 0 w 6057900"/>
              <a:gd name="connsiteY0" fmla="*/ 3433759 h 3433759"/>
              <a:gd name="connsiteX1" fmla="*/ 5669755 w 6057900"/>
              <a:gd name="connsiteY1" fmla="*/ 0 h 3433759"/>
              <a:gd name="connsiteX2" fmla="*/ 6057900 w 6057900"/>
              <a:gd name="connsiteY2" fmla="*/ 623886 h 3433759"/>
              <a:gd name="connsiteX3" fmla="*/ 6056313 w 6057900"/>
              <a:gd name="connsiteY3" fmla="*/ 3433759 h 3433759"/>
              <a:gd name="connsiteX4" fmla="*/ 0 w 6057900"/>
              <a:gd name="connsiteY4" fmla="*/ 3433759 h 3433759"/>
              <a:gd name="connsiteX0" fmla="*/ 0 w 6057900"/>
              <a:gd name="connsiteY0" fmla="*/ 3481384 h 3481384"/>
              <a:gd name="connsiteX1" fmla="*/ 5638799 w 6057900"/>
              <a:gd name="connsiteY1" fmla="*/ 0 h 3481384"/>
              <a:gd name="connsiteX2" fmla="*/ 6057900 w 6057900"/>
              <a:gd name="connsiteY2" fmla="*/ 671511 h 3481384"/>
              <a:gd name="connsiteX3" fmla="*/ 6056313 w 6057900"/>
              <a:gd name="connsiteY3" fmla="*/ 3481384 h 3481384"/>
              <a:gd name="connsiteX4" fmla="*/ 0 w 6057900"/>
              <a:gd name="connsiteY4" fmla="*/ 3481384 h 3481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3481384">
                <a:moveTo>
                  <a:pt x="0" y="3481384"/>
                </a:moveTo>
                <a:lnTo>
                  <a:pt x="5638799" y="0"/>
                </a:lnTo>
                <a:lnTo>
                  <a:pt x="6057900" y="671511"/>
                </a:lnTo>
                <a:lnTo>
                  <a:pt x="6056313" y="3481384"/>
                </a:lnTo>
                <a:lnTo>
                  <a:pt x="0" y="3481384"/>
                </a:lnTo>
                <a:close/>
              </a:path>
            </a:pathLst>
          </a:custGeom>
          <a:noFill/>
        </p:spPr>
        <p:txBody>
          <a:bodyPr anchor="b" anchorCtr="0"/>
          <a:lstStyle>
            <a:lvl1pPr marL="0" indent="0" algn="r">
              <a:buNone/>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134204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with picture">
    <p:spTree>
      <p:nvGrpSpPr>
        <p:cNvPr id="1" name=""/>
        <p:cNvGrpSpPr/>
        <p:nvPr/>
      </p:nvGrpSpPr>
      <p:grpSpPr>
        <a:xfrm>
          <a:off x="0" y="0"/>
          <a:ext cx="0" cy="0"/>
          <a:chOff x="0" y="0"/>
          <a:chExt cx="0" cy="0"/>
        </a:xfrm>
      </p:grpSpPr>
      <p:sp>
        <p:nvSpPr>
          <p:cNvPr id="11" name="AutoShape 3">
            <a:extLst>
              <a:ext uri="{FF2B5EF4-FFF2-40B4-BE49-F238E27FC236}">
                <a16:creationId xmlns:a16="http://schemas.microsoft.com/office/drawing/2014/main" id="{542DE58A-AE23-4118-9916-F67C46D31601}"/>
              </a:ext>
            </a:extLst>
          </p:cNvPr>
          <p:cNvSpPr>
            <a:spLocks noChangeAspect="1" noChangeArrowheads="1" noTextEdit="1"/>
          </p:cNvSpPr>
          <p:nvPr userDrawn="1"/>
        </p:nvSpPr>
        <p:spPr bwMode="auto">
          <a:xfrm>
            <a:off x="135731" y="139701"/>
            <a:ext cx="8863806" cy="4865686"/>
          </a:xfrm>
          <a:custGeom>
            <a:avLst/>
            <a:gdLst>
              <a:gd name="connsiteX0" fmla="*/ 0 w 8863806"/>
              <a:gd name="connsiteY0" fmla="*/ 0 h 4865686"/>
              <a:gd name="connsiteX1" fmla="*/ 8863806 w 8863806"/>
              <a:gd name="connsiteY1" fmla="*/ 0 h 4865686"/>
              <a:gd name="connsiteX2" fmla="*/ 8863806 w 8863806"/>
              <a:gd name="connsiteY2" fmla="*/ 4865686 h 4865686"/>
              <a:gd name="connsiteX3" fmla="*/ 0 w 8863806"/>
              <a:gd name="connsiteY3" fmla="*/ 4865686 h 4865686"/>
              <a:gd name="connsiteX4" fmla="*/ 0 w 8863806"/>
              <a:gd name="connsiteY4" fmla="*/ 0 h 4865686"/>
              <a:gd name="connsiteX0" fmla="*/ 0 w 8863806"/>
              <a:gd name="connsiteY0" fmla="*/ 0 h 4865686"/>
              <a:gd name="connsiteX1" fmla="*/ 8863806 w 8863806"/>
              <a:gd name="connsiteY1" fmla="*/ 0 h 4865686"/>
              <a:gd name="connsiteX2" fmla="*/ 8863806 w 8863806"/>
              <a:gd name="connsiteY2" fmla="*/ 4865686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74749 h 4865686"/>
              <a:gd name="connsiteX3" fmla="*/ 8863806 w 8863806"/>
              <a:gd name="connsiteY3" fmla="*/ 4865686 h 4865686"/>
              <a:gd name="connsiteX4" fmla="*/ 2807494 w 8863806"/>
              <a:gd name="connsiteY4" fmla="*/ 4860924 h 4865686"/>
              <a:gd name="connsiteX5" fmla="*/ 0 w 8863806"/>
              <a:gd name="connsiteY5" fmla="*/ 4865686 h 4865686"/>
              <a:gd name="connsiteX6" fmla="*/ 0 w 8863806"/>
              <a:gd name="connsiteY6" fmla="*/ 0 h 4865686"/>
              <a:gd name="connsiteX0" fmla="*/ 0 w 8863806"/>
              <a:gd name="connsiteY0" fmla="*/ 0 h 4865686"/>
              <a:gd name="connsiteX1" fmla="*/ 8863806 w 8863806"/>
              <a:gd name="connsiteY1" fmla="*/ 0 h 4865686"/>
              <a:gd name="connsiteX2" fmla="*/ 8858250 w 8863806"/>
              <a:gd name="connsiteY2" fmla="*/ 1174749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58250 w 8863806"/>
              <a:gd name="connsiteY2" fmla="*/ 1139030 h 4865686"/>
              <a:gd name="connsiteX3" fmla="*/ 2807494 w 8863806"/>
              <a:gd name="connsiteY3" fmla="*/ 4860924 h 4865686"/>
              <a:gd name="connsiteX4" fmla="*/ 0 w 8863806"/>
              <a:gd name="connsiteY4" fmla="*/ 4865686 h 4865686"/>
              <a:gd name="connsiteX5" fmla="*/ 0 w 8863806"/>
              <a:gd name="connsiteY5" fmla="*/ 0 h 4865686"/>
              <a:gd name="connsiteX0" fmla="*/ 0 w 8863806"/>
              <a:gd name="connsiteY0" fmla="*/ 0 h 4865686"/>
              <a:gd name="connsiteX1" fmla="*/ 8863806 w 8863806"/>
              <a:gd name="connsiteY1" fmla="*/ 0 h 4865686"/>
              <a:gd name="connsiteX2" fmla="*/ 8860631 w 8863806"/>
              <a:gd name="connsiteY2" fmla="*/ 1131886 h 4865686"/>
              <a:gd name="connsiteX3" fmla="*/ 2807494 w 8863806"/>
              <a:gd name="connsiteY3" fmla="*/ 4860924 h 4865686"/>
              <a:gd name="connsiteX4" fmla="*/ 0 w 8863806"/>
              <a:gd name="connsiteY4" fmla="*/ 4865686 h 4865686"/>
              <a:gd name="connsiteX5" fmla="*/ 0 w 8863806"/>
              <a:gd name="connsiteY5" fmla="*/ 0 h 48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806" h="4865686">
                <a:moveTo>
                  <a:pt x="0" y="0"/>
                </a:moveTo>
                <a:lnTo>
                  <a:pt x="8863806" y="0"/>
                </a:lnTo>
                <a:cubicBezTo>
                  <a:pt x="8862748" y="377295"/>
                  <a:pt x="8861689" y="754591"/>
                  <a:pt x="8860631" y="1131886"/>
                </a:cubicBezTo>
                <a:lnTo>
                  <a:pt x="2807494" y="4860924"/>
                </a:lnTo>
                <a:lnTo>
                  <a:pt x="0" y="4865686"/>
                </a:lnTo>
                <a:lnTo>
                  <a:pt x="0" y="0"/>
                </a:lnTo>
                <a:close/>
              </a:path>
            </a:pathLst>
          </a:custGeom>
          <a:solidFill>
            <a:srgbClr val="706F6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ctrTitle"/>
          </p:nvPr>
        </p:nvSpPr>
        <p:spPr>
          <a:xfrm>
            <a:off x="957262" y="1800000"/>
            <a:ext cx="4836319" cy="1200150"/>
          </a:xfrm>
        </p:spPr>
        <p:txBody>
          <a:bodyPr anchor="b" anchorCtr="0"/>
          <a:lstStyle>
            <a:lvl1pPr algn="l">
              <a:lnSpc>
                <a:spcPct val="110000"/>
              </a:lnSpc>
              <a:defRPr sz="21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957263" y="3407569"/>
            <a:ext cx="3564732" cy="585787"/>
          </a:xfrm>
        </p:spPr>
        <p:txBody>
          <a:bodyPr/>
          <a:lstStyle>
            <a:lvl1pPr marL="0" indent="0" algn="l">
              <a:lnSpc>
                <a:spcPct val="110000"/>
              </a:lnSpc>
              <a:spcBef>
                <a:spcPts val="0"/>
              </a:spcBef>
              <a:buNone/>
              <a:defRPr sz="1100" cap="all" baseline="0">
                <a:solidFill>
                  <a:srgbClr val="FFFF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Freeform 7">
            <a:extLst>
              <a:ext uri="{FF2B5EF4-FFF2-40B4-BE49-F238E27FC236}">
                <a16:creationId xmlns:a16="http://schemas.microsoft.com/office/drawing/2014/main" id="{77D16ACC-72A8-46C6-84FF-32A04C2B557C}"/>
              </a:ext>
            </a:extLst>
          </p:cNvPr>
          <p:cNvSpPr>
            <a:spLocks/>
          </p:cNvSpPr>
          <p:nvPr userDrawn="1"/>
        </p:nvSpPr>
        <p:spPr bwMode="gray">
          <a:xfrm>
            <a:off x="6237288" y="139700"/>
            <a:ext cx="2762250" cy="2600325"/>
          </a:xfrm>
          <a:custGeom>
            <a:avLst/>
            <a:gdLst>
              <a:gd name="T0" fmla="*/ 7665 w 7665"/>
              <a:gd name="T1" fmla="*/ 5715 h 7216"/>
              <a:gd name="T2" fmla="*/ 7665 w 7665"/>
              <a:gd name="T3" fmla="*/ 0 h 7216"/>
              <a:gd name="T4" fmla="*/ 7665 w 7665"/>
              <a:gd name="T5" fmla="*/ 0 h 7216"/>
              <a:gd name="T6" fmla="*/ 4130 w 7665"/>
              <a:gd name="T7" fmla="*/ 0 h 7216"/>
              <a:gd name="T8" fmla="*/ 5455 w 7665"/>
              <a:gd name="T9" fmla="*/ 2145 h 7216"/>
              <a:gd name="T10" fmla="*/ 2610 w 7665"/>
              <a:gd name="T11" fmla="*/ 3905 h 7216"/>
              <a:gd name="T12" fmla="*/ 2609 w 7665"/>
              <a:gd name="T13" fmla="*/ 0 h 7216"/>
              <a:gd name="T14" fmla="*/ 2609 w 7665"/>
              <a:gd name="T15" fmla="*/ 0 h 7216"/>
              <a:gd name="T16" fmla="*/ 2609 w 7665"/>
              <a:gd name="T17" fmla="*/ 0 h 7216"/>
              <a:gd name="T18" fmla="*/ 0 w 7665"/>
              <a:gd name="T19" fmla="*/ 0 h 7216"/>
              <a:gd name="T20" fmla="*/ 1 w 7665"/>
              <a:gd name="T21" fmla="*/ 5520 h 7216"/>
              <a:gd name="T22" fmla="*/ 1051 w 7665"/>
              <a:gd name="T23" fmla="*/ 7216 h 7216"/>
              <a:gd name="T24" fmla="*/ 6507 w 7665"/>
              <a:gd name="T25" fmla="*/ 3844 h 7216"/>
              <a:gd name="T26" fmla="*/ 7665 w 7665"/>
              <a:gd name="T27" fmla="*/ 5715 h 7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65" h="7216">
                <a:moveTo>
                  <a:pt x="7665" y="5715"/>
                </a:moveTo>
                <a:lnTo>
                  <a:pt x="7665" y="0"/>
                </a:lnTo>
                <a:lnTo>
                  <a:pt x="7665" y="0"/>
                </a:lnTo>
                <a:lnTo>
                  <a:pt x="4130" y="0"/>
                </a:lnTo>
                <a:lnTo>
                  <a:pt x="5455" y="2145"/>
                </a:lnTo>
                <a:lnTo>
                  <a:pt x="2610" y="3905"/>
                </a:lnTo>
                <a:lnTo>
                  <a:pt x="2609" y="0"/>
                </a:lnTo>
                <a:lnTo>
                  <a:pt x="2609" y="0"/>
                </a:lnTo>
                <a:lnTo>
                  <a:pt x="2609" y="0"/>
                </a:lnTo>
                <a:lnTo>
                  <a:pt x="0" y="0"/>
                </a:lnTo>
                <a:lnTo>
                  <a:pt x="1" y="5520"/>
                </a:lnTo>
                <a:lnTo>
                  <a:pt x="1051" y="7216"/>
                </a:lnTo>
                <a:lnTo>
                  <a:pt x="6507" y="3844"/>
                </a:lnTo>
                <a:lnTo>
                  <a:pt x="7665" y="5715"/>
                </a:lnTo>
                <a:close/>
              </a:path>
            </a:pathLst>
          </a:custGeom>
          <a:solidFill>
            <a:srgbClr val="E2781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4" name="Group 23">
            <a:extLst>
              <a:ext uri="{FF2B5EF4-FFF2-40B4-BE49-F238E27FC236}">
                <a16:creationId xmlns:a16="http://schemas.microsoft.com/office/drawing/2014/main" id="{A6516365-3A7A-49D1-AFE0-FD2B7A2E7018}"/>
              </a:ext>
            </a:extLst>
          </p:cNvPr>
          <p:cNvGrpSpPr/>
          <p:nvPr userDrawn="1"/>
        </p:nvGrpSpPr>
        <p:grpSpPr bwMode="black">
          <a:xfrm>
            <a:off x="669580" y="1168849"/>
            <a:ext cx="1462132" cy="271674"/>
            <a:chOff x="669580" y="1168849"/>
            <a:chExt cx="1462132" cy="271674"/>
          </a:xfrm>
          <a:solidFill>
            <a:srgbClr val="FFFFFF"/>
          </a:solidFill>
        </p:grpSpPr>
        <p:sp>
          <p:nvSpPr>
            <p:cNvPr id="18" name="Freeform 11">
              <a:extLst>
                <a:ext uri="{FF2B5EF4-FFF2-40B4-BE49-F238E27FC236}">
                  <a16:creationId xmlns:a16="http://schemas.microsoft.com/office/drawing/2014/main" id="{A0EA8EA7-3E9C-47CE-9E9B-B0350B367C04}"/>
                </a:ext>
              </a:extLst>
            </p:cNvPr>
            <p:cNvSpPr>
              <a:spLocks/>
            </p:cNvSpPr>
            <p:nvPr userDrawn="1"/>
          </p:nvSpPr>
          <p:spPr bwMode="black">
            <a:xfrm>
              <a:off x="669580" y="1174823"/>
              <a:ext cx="238029" cy="259411"/>
            </a:xfrm>
            <a:custGeom>
              <a:avLst/>
              <a:gdLst>
                <a:gd name="T0" fmla="*/ 2265 w 3335"/>
                <a:gd name="T1" fmla="*/ 1075 h 3619"/>
                <a:gd name="T2" fmla="*/ 2265 w 3335"/>
                <a:gd name="T3" fmla="*/ 2099 h 3619"/>
                <a:gd name="T4" fmla="*/ 1083 w 3335"/>
                <a:gd name="T5" fmla="*/ 2099 h 3619"/>
                <a:gd name="T6" fmla="*/ 2382 w 3335"/>
                <a:gd name="T7" fmla="*/ 0 h 3619"/>
                <a:gd name="T8" fmla="*/ 1299 w 3335"/>
                <a:gd name="T9" fmla="*/ 0 h 3619"/>
                <a:gd name="T10" fmla="*/ 0 w 3335"/>
                <a:gd name="T11" fmla="*/ 2099 h 3619"/>
                <a:gd name="T12" fmla="*/ 0 w 3335"/>
                <a:gd name="T13" fmla="*/ 2805 h 3619"/>
                <a:gd name="T14" fmla="*/ 2265 w 3335"/>
                <a:gd name="T15" fmla="*/ 2805 h 3619"/>
                <a:gd name="T16" fmla="*/ 2265 w 3335"/>
                <a:gd name="T17" fmla="*/ 3619 h 3619"/>
                <a:gd name="T18" fmla="*/ 3335 w 3335"/>
                <a:gd name="T19" fmla="*/ 3619 h 3619"/>
                <a:gd name="T20" fmla="*/ 3335 w 3335"/>
                <a:gd name="T21" fmla="*/ 1075 h 3619"/>
                <a:gd name="T22" fmla="*/ 2265 w 3335"/>
                <a:gd name="T23" fmla="*/ 1075 h 3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5" h="3619">
                  <a:moveTo>
                    <a:pt x="2265" y="1075"/>
                  </a:moveTo>
                  <a:lnTo>
                    <a:pt x="2265" y="2099"/>
                  </a:lnTo>
                  <a:lnTo>
                    <a:pt x="1083" y="2099"/>
                  </a:lnTo>
                  <a:lnTo>
                    <a:pt x="2382" y="0"/>
                  </a:lnTo>
                  <a:lnTo>
                    <a:pt x="1299" y="0"/>
                  </a:lnTo>
                  <a:lnTo>
                    <a:pt x="0" y="2099"/>
                  </a:lnTo>
                  <a:lnTo>
                    <a:pt x="0" y="2805"/>
                  </a:lnTo>
                  <a:lnTo>
                    <a:pt x="2265" y="2805"/>
                  </a:lnTo>
                  <a:lnTo>
                    <a:pt x="2265" y="3619"/>
                  </a:lnTo>
                  <a:lnTo>
                    <a:pt x="3335" y="3619"/>
                  </a:lnTo>
                  <a:lnTo>
                    <a:pt x="3335" y="1075"/>
                  </a:lnTo>
                  <a:lnTo>
                    <a:pt x="2265" y="10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a:extLst>
                <a:ext uri="{FF2B5EF4-FFF2-40B4-BE49-F238E27FC236}">
                  <a16:creationId xmlns:a16="http://schemas.microsoft.com/office/drawing/2014/main" id="{157B746D-6B9B-4143-B12A-B854B1F9DD2C}"/>
                </a:ext>
              </a:extLst>
            </p:cNvPr>
            <p:cNvSpPr>
              <a:spLocks/>
            </p:cNvSpPr>
            <p:nvPr userDrawn="1"/>
          </p:nvSpPr>
          <p:spPr bwMode="black">
            <a:xfrm>
              <a:off x="968295" y="1174823"/>
              <a:ext cx="178600" cy="259411"/>
            </a:xfrm>
            <a:custGeom>
              <a:avLst/>
              <a:gdLst>
                <a:gd name="T0" fmla="*/ 224 w 2500"/>
                <a:gd name="T1" fmla="*/ 3620 h 3620"/>
                <a:gd name="T2" fmla="*/ 224 w 2500"/>
                <a:gd name="T3" fmla="*/ 1897 h 3620"/>
                <a:gd name="T4" fmla="*/ 2216 w 2500"/>
                <a:gd name="T5" fmla="*/ 1897 h 3620"/>
                <a:gd name="T6" fmla="*/ 2216 w 2500"/>
                <a:gd name="T7" fmla="*/ 1703 h 3620"/>
                <a:gd name="T8" fmla="*/ 224 w 2500"/>
                <a:gd name="T9" fmla="*/ 1703 h 3620"/>
                <a:gd name="T10" fmla="*/ 224 w 2500"/>
                <a:gd name="T11" fmla="*/ 194 h 3620"/>
                <a:gd name="T12" fmla="*/ 2500 w 2500"/>
                <a:gd name="T13" fmla="*/ 194 h 3620"/>
                <a:gd name="T14" fmla="*/ 2500 w 2500"/>
                <a:gd name="T15" fmla="*/ 0 h 3620"/>
                <a:gd name="T16" fmla="*/ 0 w 2500"/>
                <a:gd name="T17" fmla="*/ 0 h 3620"/>
                <a:gd name="T18" fmla="*/ 0 w 2500"/>
                <a:gd name="T19" fmla="*/ 3620 h 3620"/>
                <a:gd name="T20" fmla="*/ 224 w 2500"/>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0" h="3620">
                  <a:moveTo>
                    <a:pt x="224" y="3620"/>
                  </a:moveTo>
                  <a:lnTo>
                    <a:pt x="224" y="1897"/>
                  </a:lnTo>
                  <a:lnTo>
                    <a:pt x="2216" y="1897"/>
                  </a:lnTo>
                  <a:lnTo>
                    <a:pt x="2216" y="1703"/>
                  </a:lnTo>
                  <a:lnTo>
                    <a:pt x="224" y="1703"/>
                  </a:lnTo>
                  <a:lnTo>
                    <a:pt x="224" y="194"/>
                  </a:lnTo>
                  <a:lnTo>
                    <a:pt x="2500" y="194"/>
                  </a:lnTo>
                  <a:lnTo>
                    <a:pt x="2500" y="0"/>
                  </a:ln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a:extLst>
                <a:ext uri="{FF2B5EF4-FFF2-40B4-BE49-F238E27FC236}">
                  <a16:creationId xmlns:a16="http://schemas.microsoft.com/office/drawing/2014/main" id="{BACB4DF1-C21B-4C8C-8AC8-FFA06F560632}"/>
                </a:ext>
              </a:extLst>
            </p:cNvPr>
            <p:cNvSpPr>
              <a:spLocks noEditPoints="1"/>
            </p:cNvSpPr>
            <p:nvPr userDrawn="1"/>
          </p:nvSpPr>
          <p:spPr bwMode="black">
            <a:xfrm>
              <a:off x="1183370" y="1174823"/>
              <a:ext cx="197466" cy="259411"/>
            </a:xfrm>
            <a:custGeom>
              <a:avLst/>
              <a:gdLst>
                <a:gd name="T0" fmla="*/ 224 w 2764"/>
                <a:gd name="T1" fmla="*/ 2141 h 3620"/>
                <a:gd name="T2" fmla="*/ 224 w 2764"/>
                <a:gd name="T3" fmla="*/ 194 h 3620"/>
                <a:gd name="T4" fmla="*/ 1340 w 2764"/>
                <a:gd name="T5" fmla="*/ 194 h 3620"/>
                <a:gd name="T6" fmla="*/ 2480 w 2764"/>
                <a:gd name="T7" fmla="*/ 1175 h 3620"/>
                <a:gd name="T8" fmla="*/ 1389 w 2764"/>
                <a:gd name="T9" fmla="*/ 2141 h 3620"/>
                <a:gd name="T10" fmla="*/ 224 w 2764"/>
                <a:gd name="T11" fmla="*/ 2141 h 3620"/>
                <a:gd name="T12" fmla="*/ 224 w 2764"/>
                <a:gd name="T13" fmla="*/ 3620 h 3620"/>
                <a:gd name="T14" fmla="*/ 224 w 2764"/>
                <a:gd name="T15" fmla="*/ 2335 h 3620"/>
                <a:gd name="T16" fmla="*/ 1320 w 2764"/>
                <a:gd name="T17" fmla="*/ 2335 h 3620"/>
                <a:gd name="T18" fmla="*/ 1892 w 2764"/>
                <a:gd name="T19" fmla="*/ 2295 h 3620"/>
                <a:gd name="T20" fmla="*/ 2535 w 2764"/>
                <a:gd name="T21" fmla="*/ 3620 h 3620"/>
                <a:gd name="T22" fmla="*/ 2764 w 2764"/>
                <a:gd name="T23" fmla="*/ 3620 h 3620"/>
                <a:gd name="T24" fmla="*/ 2092 w 2764"/>
                <a:gd name="T25" fmla="*/ 2241 h 3620"/>
                <a:gd name="T26" fmla="*/ 2704 w 2764"/>
                <a:gd name="T27" fmla="*/ 1175 h 3620"/>
                <a:gd name="T28" fmla="*/ 1325 w 2764"/>
                <a:gd name="T29" fmla="*/ 0 h 3620"/>
                <a:gd name="T30" fmla="*/ 0 w 2764"/>
                <a:gd name="T31" fmla="*/ 0 h 3620"/>
                <a:gd name="T32" fmla="*/ 0 w 2764"/>
                <a:gd name="T33" fmla="*/ 3620 h 3620"/>
                <a:gd name="T34" fmla="*/ 224 w 2764"/>
                <a:gd name="T35"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64" h="3620">
                  <a:moveTo>
                    <a:pt x="224" y="2141"/>
                  </a:moveTo>
                  <a:lnTo>
                    <a:pt x="224" y="194"/>
                  </a:lnTo>
                  <a:lnTo>
                    <a:pt x="1340" y="194"/>
                  </a:lnTo>
                  <a:cubicBezTo>
                    <a:pt x="2127" y="194"/>
                    <a:pt x="2480" y="269"/>
                    <a:pt x="2480" y="1175"/>
                  </a:cubicBezTo>
                  <a:cubicBezTo>
                    <a:pt x="2480" y="1937"/>
                    <a:pt x="2166" y="2141"/>
                    <a:pt x="1389" y="2141"/>
                  </a:cubicBezTo>
                  <a:lnTo>
                    <a:pt x="224" y="2141"/>
                  </a:lnTo>
                  <a:close/>
                  <a:moveTo>
                    <a:pt x="224" y="3620"/>
                  </a:moveTo>
                  <a:lnTo>
                    <a:pt x="224" y="2335"/>
                  </a:lnTo>
                  <a:lnTo>
                    <a:pt x="1320" y="2335"/>
                  </a:lnTo>
                  <a:cubicBezTo>
                    <a:pt x="1529" y="2335"/>
                    <a:pt x="1723" y="2325"/>
                    <a:pt x="1892" y="2295"/>
                  </a:cubicBezTo>
                  <a:lnTo>
                    <a:pt x="2535" y="3620"/>
                  </a:lnTo>
                  <a:lnTo>
                    <a:pt x="2764" y="3620"/>
                  </a:lnTo>
                  <a:lnTo>
                    <a:pt x="2092" y="2241"/>
                  </a:lnTo>
                  <a:cubicBezTo>
                    <a:pt x="2480" y="2111"/>
                    <a:pt x="2704" y="1807"/>
                    <a:pt x="2704" y="1175"/>
                  </a:cubicBezTo>
                  <a:cubicBezTo>
                    <a:pt x="2704" y="104"/>
                    <a:pt x="2176" y="0"/>
                    <a:pt x="1325" y="0"/>
                  </a:cubicBezTo>
                  <a:lnTo>
                    <a:pt x="0" y="0"/>
                  </a:lnTo>
                  <a:lnTo>
                    <a:pt x="0" y="3620"/>
                  </a:lnTo>
                  <a:lnTo>
                    <a:pt x="2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a:extLst>
                <a:ext uri="{FF2B5EF4-FFF2-40B4-BE49-F238E27FC236}">
                  <a16:creationId xmlns:a16="http://schemas.microsoft.com/office/drawing/2014/main" id="{6D706A3F-DAB9-40B5-AE9A-A9E3ADBA3EC4}"/>
                </a:ext>
              </a:extLst>
            </p:cNvPr>
            <p:cNvSpPr>
              <a:spLocks noEditPoints="1"/>
            </p:cNvSpPr>
            <p:nvPr userDrawn="1"/>
          </p:nvSpPr>
          <p:spPr bwMode="black">
            <a:xfrm>
              <a:off x="1415110" y="1168849"/>
              <a:ext cx="224193" cy="271674"/>
            </a:xfrm>
            <a:custGeom>
              <a:avLst/>
              <a:gdLst>
                <a:gd name="T0" fmla="*/ 1574 w 3138"/>
                <a:gd name="T1" fmla="*/ 194 h 3790"/>
                <a:gd name="T2" fmla="*/ 2914 w 3138"/>
                <a:gd name="T3" fmla="*/ 1902 h 3790"/>
                <a:gd name="T4" fmla="*/ 1574 w 3138"/>
                <a:gd name="T5" fmla="*/ 3596 h 3790"/>
                <a:gd name="T6" fmla="*/ 225 w 3138"/>
                <a:gd name="T7" fmla="*/ 1902 h 3790"/>
                <a:gd name="T8" fmla="*/ 1574 w 3138"/>
                <a:gd name="T9" fmla="*/ 194 h 3790"/>
                <a:gd name="T10" fmla="*/ 1574 w 3138"/>
                <a:gd name="T11" fmla="*/ 0 h 3790"/>
                <a:gd name="T12" fmla="*/ 0 w 3138"/>
                <a:gd name="T13" fmla="*/ 1902 h 3790"/>
                <a:gd name="T14" fmla="*/ 1574 w 3138"/>
                <a:gd name="T15" fmla="*/ 3790 h 3790"/>
                <a:gd name="T16" fmla="*/ 3138 w 3138"/>
                <a:gd name="T17" fmla="*/ 1902 h 3790"/>
                <a:gd name="T18" fmla="*/ 1574 w 3138"/>
                <a:gd name="T19" fmla="*/ 0 h 3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8" h="3790">
                  <a:moveTo>
                    <a:pt x="1574" y="194"/>
                  </a:moveTo>
                  <a:cubicBezTo>
                    <a:pt x="2744" y="194"/>
                    <a:pt x="2914" y="1046"/>
                    <a:pt x="2914" y="1902"/>
                  </a:cubicBezTo>
                  <a:cubicBezTo>
                    <a:pt x="2914" y="2799"/>
                    <a:pt x="2744" y="3596"/>
                    <a:pt x="1574" y="3596"/>
                  </a:cubicBezTo>
                  <a:cubicBezTo>
                    <a:pt x="409" y="3596"/>
                    <a:pt x="225" y="2799"/>
                    <a:pt x="225" y="1902"/>
                  </a:cubicBezTo>
                  <a:cubicBezTo>
                    <a:pt x="225" y="1046"/>
                    <a:pt x="409" y="194"/>
                    <a:pt x="1574" y="194"/>
                  </a:cubicBezTo>
                  <a:close/>
                  <a:moveTo>
                    <a:pt x="1574" y="0"/>
                  </a:moveTo>
                  <a:cubicBezTo>
                    <a:pt x="245" y="0"/>
                    <a:pt x="0" y="936"/>
                    <a:pt x="0" y="1902"/>
                  </a:cubicBezTo>
                  <a:cubicBezTo>
                    <a:pt x="0" y="2893"/>
                    <a:pt x="245" y="3790"/>
                    <a:pt x="1574" y="3790"/>
                  </a:cubicBezTo>
                  <a:cubicBezTo>
                    <a:pt x="2909" y="3790"/>
                    <a:pt x="3138" y="2893"/>
                    <a:pt x="3138" y="1902"/>
                  </a:cubicBezTo>
                  <a:cubicBezTo>
                    <a:pt x="3138" y="936"/>
                    <a:pt x="2909" y="0"/>
                    <a:pt x="157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a:extLst>
                <a:ext uri="{FF2B5EF4-FFF2-40B4-BE49-F238E27FC236}">
                  <a16:creationId xmlns:a16="http://schemas.microsoft.com/office/drawing/2014/main" id="{97D5BE0C-3446-4FF6-B000-A4D066027882}"/>
                </a:ext>
              </a:extLst>
            </p:cNvPr>
            <p:cNvSpPr>
              <a:spLocks/>
            </p:cNvSpPr>
            <p:nvPr userDrawn="1"/>
          </p:nvSpPr>
          <p:spPr bwMode="black">
            <a:xfrm>
              <a:off x="1687412" y="1174823"/>
              <a:ext cx="209100" cy="259411"/>
            </a:xfrm>
            <a:custGeom>
              <a:avLst/>
              <a:gdLst>
                <a:gd name="T0" fmla="*/ 225 w 2924"/>
                <a:gd name="T1" fmla="*/ 3620 h 3620"/>
                <a:gd name="T2" fmla="*/ 225 w 2924"/>
                <a:gd name="T3" fmla="*/ 274 h 3620"/>
                <a:gd name="T4" fmla="*/ 2650 w 2924"/>
                <a:gd name="T5" fmla="*/ 3620 h 3620"/>
                <a:gd name="T6" fmla="*/ 2924 w 2924"/>
                <a:gd name="T7" fmla="*/ 3620 h 3620"/>
                <a:gd name="T8" fmla="*/ 2924 w 2924"/>
                <a:gd name="T9" fmla="*/ 0 h 3620"/>
                <a:gd name="T10" fmla="*/ 2700 w 2924"/>
                <a:gd name="T11" fmla="*/ 0 h 3620"/>
                <a:gd name="T12" fmla="*/ 2700 w 2924"/>
                <a:gd name="T13" fmla="*/ 3346 h 3620"/>
                <a:gd name="T14" fmla="*/ 274 w 2924"/>
                <a:gd name="T15" fmla="*/ 0 h 3620"/>
                <a:gd name="T16" fmla="*/ 0 w 2924"/>
                <a:gd name="T17" fmla="*/ 0 h 3620"/>
                <a:gd name="T18" fmla="*/ 0 w 2924"/>
                <a:gd name="T19" fmla="*/ 3620 h 3620"/>
                <a:gd name="T20" fmla="*/ 225 w 2924"/>
                <a:gd name="T21"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4" h="3620">
                  <a:moveTo>
                    <a:pt x="225" y="3620"/>
                  </a:moveTo>
                  <a:lnTo>
                    <a:pt x="225" y="274"/>
                  </a:lnTo>
                  <a:lnTo>
                    <a:pt x="2650" y="3620"/>
                  </a:lnTo>
                  <a:lnTo>
                    <a:pt x="2924" y="3620"/>
                  </a:lnTo>
                  <a:lnTo>
                    <a:pt x="2924" y="0"/>
                  </a:lnTo>
                  <a:lnTo>
                    <a:pt x="2700" y="0"/>
                  </a:lnTo>
                  <a:lnTo>
                    <a:pt x="2700" y="3346"/>
                  </a:lnTo>
                  <a:lnTo>
                    <a:pt x="274" y="0"/>
                  </a:lnTo>
                  <a:lnTo>
                    <a:pt x="0" y="0"/>
                  </a:lnTo>
                  <a:lnTo>
                    <a:pt x="0" y="3620"/>
                  </a:lnTo>
                  <a:lnTo>
                    <a:pt x="225"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a:extLst>
                <a:ext uri="{FF2B5EF4-FFF2-40B4-BE49-F238E27FC236}">
                  <a16:creationId xmlns:a16="http://schemas.microsoft.com/office/drawing/2014/main" id="{B5BEE48A-5A5F-419B-9AB4-4B0F79F716A9}"/>
                </a:ext>
              </a:extLst>
            </p:cNvPr>
            <p:cNvSpPr>
              <a:spLocks/>
            </p:cNvSpPr>
            <p:nvPr userDrawn="1"/>
          </p:nvSpPr>
          <p:spPr bwMode="black">
            <a:xfrm>
              <a:off x="1930472" y="1174823"/>
              <a:ext cx="201240" cy="259411"/>
            </a:xfrm>
            <a:custGeom>
              <a:avLst/>
              <a:gdLst>
                <a:gd name="T0" fmla="*/ 1524 w 2818"/>
                <a:gd name="T1" fmla="*/ 3620 h 3620"/>
                <a:gd name="T2" fmla="*/ 1524 w 2818"/>
                <a:gd name="T3" fmla="*/ 194 h 3620"/>
                <a:gd name="T4" fmla="*/ 2818 w 2818"/>
                <a:gd name="T5" fmla="*/ 194 h 3620"/>
                <a:gd name="T6" fmla="*/ 2818 w 2818"/>
                <a:gd name="T7" fmla="*/ 0 h 3620"/>
                <a:gd name="T8" fmla="*/ 0 w 2818"/>
                <a:gd name="T9" fmla="*/ 0 h 3620"/>
                <a:gd name="T10" fmla="*/ 0 w 2818"/>
                <a:gd name="T11" fmla="*/ 194 h 3620"/>
                <a:gd name="T12" fmla="*/ 1299 w 2818"/>
                <a:gd name="T13" fmla="*/ 194 h 3620"/>
                <a:gd name="T14" fmla="*/ 1299 w 2818"/>
                <a:gd name="T15" fmla="*/ 3620 h 3620"/>
                <a:gd name="T16" fmla="*/ 1524 w 2818"/>
                <a:gd name="T17" fmla="*/ 3620 h 3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8" h="3620">
                  <a:moveTo>
                    <a:pt x="1524" y="3620"/>
                  </a:moveTo>
                  <a:lnTo>
                    <a:pt x="1524" y="194"/>
                  </a:lnTo>
                  <a:lnTo>
                    <a:pt x="2818" y="194"/>
                  </a:lnTo>
                  <a:lnTo>
                    <a:pt x="2818" y="0"/>
                  </a:lnTo>
                  <a:lnTo>
                    <a:pt x="0" y="0"/>
                  </a:lnTo>
                  <a:lnTo>
                    <a:pt x="0" y="194"/>
                  </a:lnTo>
                  <a:lnTo>
                    <a:pt x="1299" y="194"/>
                  </a:lnTo>
                  <a:lnTo>
                    <a:pt x="1299" y="3620"/>
                  </a:lnTo>
                  <a:lnTo>
                    <a:pt x="1524" y="3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9" name="Group 28">
            <a:extLst>
              <a:ext uri="{FF2B5EF4-FFF2-40B4-BE49-F238E27FC236}">
                <a16:creationId xmlns:a16="http://schemas.microsoft.com/office/drawing/2014/main" id="{659DF042-4BCD-482E-83F7-6B8183EC86FF}"/>
              </a:ext>
            </a:extLst>
          </p:cNvPr>
          <p:cNvGrpSpPr/>
          <p:nvPr userDrawn="1"/>
        </p:nvGrpSpPr>
        <p:grpSpPr bwMode="white">
          <a:xfrm>
            <a:off x="0" y="-2"/>
            <a:ext cx="9144000" cy="5144296"/>
            <a:chOff x="0" y="-2"/>
            <a:chExt cx="9144000" cy="5144296"/>
          </a:xfrm>
          <a:solidFill>
            <a:srgbClr val="FFFFFF"/>
          </a:solidFill>
        </p:grpSpPr>
        <p:sp>
          <p:nvSpPr>
            <p:cNvPr id="25" name="Rectangle 24">
              <a:extLst>
                <a:ext uri="{FF2B5EF4-FFF2-40B4-BE49-F238E27FC236}">
                  <a16:creationId xmlns:a16="http://schemas.microsoft.com/office/drawing/2014/main" id="{57666186-7D9C-49AC-802F-CCE0C09FB136}"/>
                </a:ext>
              </a:extLst>
            </p:cNvPr>
            <p:cNvSpPr/>
            <p:nvPr userDrawn="1"/>
          </p:nvSpPr>
          <p:spPr bwMode="white">
            <a:xfrm>
              <a:off x="0" y="0"/>
              <a:ext cx="9144000" cy="139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6" name="Rectangle 25">
              <a:extLst>
                <a:ext uri="{FF2B5EF4-FFF2-40B4-BE49-F238E27FC236}">
                  <a16:creationId xmlns:a16="http://schemas.microsoft.com/office/drawing/2014/main" id="{D4BC98BE-CFF3-4583-A69E-3CDD0FE9B2A6}"/>
                </a:ext>
              </a:extLst>
            </p:cNvPr>
            <p:cNvSpPr/>
            <p:nvPr userDrawn="1"/>
          </p:nvSpPr>
          <p:spPr bwMode="white">
            <a:xfrm>
              <a:off x="0" y="5005387"/>
              <a:ext cx="9144000" cy="138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7" name="Rectangle 26">
              <a:extLst>
                <a:ext uri="{FF2B5EF4-FFF2-40B4-BE49-F238E27FC236}">
                  <a16:creationId xmlns:a16="http://schemas.microsoft.com/office/drawing/2014/main" id="{439FE582-4C64-4A0D-AC11-FB4AC332D2C2}"/>
                </a:ext>
              </a:extLst>
            </p:cNvPr>
            <p:cNvSpPr/>
            <p:nvPr userDrawn="1"/>
          </p:nvSpPr>
          <p:spPr bwMode="white">
            <a:xfrm>
              <a:off x="0" y="-2"/>
              <a:ext cx="135729"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sp>
          <p:nvSpPr>
            <p:cNvPr id="28" name="Rectangle 27">
              <a:extLst>
                <a:ext uri="{FF2B5EF4-FFF2-40B4-BE49-F238E27FC236}">
                  <a16:creationId xmlns:a16="http://schemas.microsoft.com/office/drawing/2014/main" id="{960AB592-A588-429C-A28B-E142440BDE33}"/>
                </a:ext>
              </a:extLst>
            </p:cNvPr>
            <p:cNvSpPr/>
            <p:nvPr userDrawn="1"/>
          </p:nvSpPr>
          <p:spPr bwMode="white">
            <a:xfrm>
              <a:off x="8999536" y="-2"/>
              <a:ext cx="144463" cy="514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rgbClr val="FFFFFF"/>
                </a:solidFill>
              </a:endParaRPr>
            </a:p>
          </p:txBody>
        </p:sp>
      </p:grpSp>
      <p:sp>
        <p:nvSpPr>
          <p:cNvPr id="5" name="Picture Placeholder 4">
            <a:extLst>
              <a:ext uri="{FF2B5EF4-FFF2-40B4-BE49-F238E27FC236}">
                <a16:creationId xmlns:a16="http://schemas.microsoft.com/office/drawing/2014/main" id="{C0C29B45-1AF9-473C-BDA0-44C4FE71CFF3}"/>
              </a:ext>
            </a:extLst>
          </p:cNvPr>
          <p:cNvSpPr>
            <a:spLocks noGrp="1"/>
          </p:cNvSpPr>
          <p:nvPr>
            <p:ph type="pic" sz="quarter" idx="10"/>
          </p:nvPr>
        </p:nvSpPr>
        <p:spPr>
          <a:xfrm>
            <a:off x="2943226" y="1519200"/>
            <a:ext cx="6057900" cy="3481384"/>
          </a:xfrm>
          <a:custGeom>
            <a:avLst/>
            <a:gdLst>
              <a:gd name="connsiteX0" fmla="*/ 0 w 6056313"/>
              <a:gd name="connsiteY0" fmla="*/ 3483766 h 3483766"/>
              <a:gd name="connsiteX1" fmla="*/ 0 w 6056313"/>
              <a:gd name="connsiteY1" fmla="*/ 0 h 3483766"/>
              <a:gd name="connsiteX2" fmla="*/ 6056313 w 6056313"/>
              <a:gd name="connsiteY2" fmla="*/ 3483766 h 3483766"/>
              <a:gd name="connsiteX3" fmla="*/ 0 w 6056313"/>
              <a:gd name="connsiteY3" fmla="*/ 3483766 h 3483766"/>
              <a:gd name="connsiteX0" fmla="*/ 0 w 6057900"/>
              <a:gd name="connsiteY0" fmla="*/ 3726654 h 3726654"/>
              <a:gd name="connsiteX1" fmla="*/ 6057900 w 6057900"/>
              <a:gd name="connsiteY1" fmla="*/ 0 h 3726654"/>
              <a:gd name="connsiteX2" fmla="*/ 6056313 w 6057900"/>
              <a:gd name="connsiteY2" fmla="*/ 3726654 h 3726654"/>
              <a:gd name="connsiteX3" fmla="*/ 0 w 6057900"/>
              <a:gd name="connsiteY3" fmla="*/ 3726654 h 3726654"/>
              <a:gd name="connsiteX0" fmla="*/ 0 w 6057900"/>
              <a:gd name="connsiteY0" fmla="*/ 2786061 h 2786061"/>
              <a:gd name="connsiteX1" fmla="*/ 6057900 w 6057900"/>
              <a:gd name="connsiteY1" fmla="*/ 0 h 2786061"/>
              <a:gd name="connsiteX2" fmla="*/ 6056313 w 6057900"/>
              <a:gd name="connsiteY2" fmla="*/ 2786061 h 2786061"/>
              <a:gd name="connsiteX3" fmla="*/ 0 w 6057900"/>
              <a:gd name="connsiteY3" fmla="*/ 2786061 h 2786061"/>
              <a:gd name="connsiteX0" fmla="*/ 0 w 6057900"/>
              <a:gd name="connsiteY0" fmla="*/ 2709861 h 2709861"/>
              <a:gd name="connsiteX1" fmla="*/ 6057900 w 6057900"/>
              <a:gd name="connsiteY1" fmla="*/ 0 h 2709861"/>
              <a:gd name="connsiteX2" fmla="*/ 6056313 w 6057900"/>
              <a:gd name="connsiteY2" fmla="*/ 2709861 h 2709861"/>
              <a:gd name="connsiteX3" fmla="*/ 0 w 6057900"/>
              <a:gd name="connsiteY3" fmla="*/ 2709861 h 2709861"/>
              <a:gd name="connsiteX0" fmla="*/ 0 w 6057900"/>
              <a:gd name="connsiteY0" fmla="*/ 2809873 h 2809873"/>
              <a:gd name="connsiteX1" fmla="*/ 6057900 w 6057900"/>
              <a:gd name="connsiteY1" fmla="*/ 0 h 2809873"/>
              <a:gd name="connsiteX2" fmla="*/ 6056313 w 6057900"/>
              <a:gd name="connsiteY2" fmla="*/ 2809873 h 2809873"/>
              <a:gd name="connsiteX3" fmla="*/ 0 w 6057900"/>
              <a:gd name="connsiteY3" fmla="*/ 2809873 h 2809873"/>
              <a:gd name="connsiteX0" fmla="*/ 0 w 6057900"/>
              <a:gd name="connsiteY0" fmla="*/ 2809873 h 2809873"/>
              <a:gd name="connsiteX1" fmla="*/ 5850730 w 6057900"/>
              <a:gd name="connsiteY1" fmla="*/ 95251 h 2809873"/>
              <a:gd name="connsiteX2" fmla="*/ 6057900 w 6057900"/>
              <a:gd name="connsiteY2" fmla="*/ 0 h 2809873"/>
              <a:gd name="connsiteX3" fmla="*/ 6056313 w 6057900"/>
              <a:gd name="connsiteY3" fmla="*/ 2809873 h 2809873"/>
              <a:gd name="connsiteX4" fmla="*/ 0 w 6057900"/>
              <a:gd name="connsiteY4" fmla="*/ 2809873 h 2809873"/>
              <a:gd name="connsiteX0" fmla="*/ 0 w 6057900"/>
              <a:gd name="connsiteY0" fmla="*/ 3476622 h 3476622"/>
              <a:gd name="connsiteX1" fmla="*/ 5641180 w 6057900"/>
              <a:gd name="connsiteY1" fmla="*/ 0 h 3476622"/>
              <a:gd name="connsiteX2" fmla="*/ 6057900 w 6057900"/>
              <a:gd name="connsiteY2" fmla="*/ 666749 h 3476622"/>
              <a:gd name="connsiteX3" fmla="*/ 6056313 w 6057900"/>
              <a:gd name="connsiteY3" fmla="*/ 3476622 h 3476622"/>
              <a:gd name="connsiteX4" fmla="*/ 0 w 6057900"/>
              <a:gd name="connsiteY4" fmla="*/ 3476622 h 3476622"/>
              <a:gd name="connsiteX0" fmla="*/ 0 w 6057900"/>
              <a:gd name="connsiteY0" fmla="*/ 3433759 h 3433759"/>
              <a:gd name="connsiteX1" fmla="*/ 5669755 w 6057900"/>
              <a:gd name="connsiteY1" fmla="*/ 0 h 3433759"/>
              <a:gd name="connsiteX2" fmla="*/ 6057900 w 6057900"/>
              <a:gd name="connsiteY2" fmla="*/ 623886 h 3433759"/>
              <a:gd name="connsiteX3" fmla="*/ 6056313 w 6057900"/>
              <a:gd name="connsiteY3" fmla="*/ 3433759 h 3433759"/>
              <a:gd name="connsiteX4" fmla="*/ 0 w 6057900"/>
              <a:gd name="connsiteY4" fmla="*/ 3433759 h 3433759"/>
              <a:gd name="connsiteX0" fmla="*/ 0 w 6057900"/>
              <a:gd name="connsiteY0" fmla="*/ 3481384 h 3481384"/>
              <a:gd name="connsiteX1" fmla="*/ 5638799 w 6057900"/>
              <a:gd name="connsiteY1" fmla="*/ 0 h 3481384"/>
              <a:gd name="connsiteX2" fmla="*/ 6057900 w 6057900"/>
              <a:gd name="connsiteY2" fmla="*/ 671511 h 3481384"/>
              <a:gd name="connsiteX3" fmla="*/ 6056313 w 6057900"/>
              <a:gd name="connsiteY3" fmla="*/ 3481384 h 3481384"/>
              <a:gd name="connsiteX4" fmla="*/ 0 w 6057900"/>
              <a:gd name="connsiteY4" fmla="*/ 3481384 h 3481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3481384">
                <a:moveTo>
                  <a:pt x="0" y="3481384"/>
                </a:moveTo>
                <a:lnTo>
                  <a:pt x="5638799" y="0"/>
                </a:lnTo>
                <a:lnTo>
                  <a:pt x="6057900" y="671511"/>
                </a:lnTo>
                <a:lnTo>
                  <a:pt x="6056313" y="3481384"/>
                </a:lnTo>
                <a:lnTo>
                  <a:pt x="0" y="3481384"/>
                </a:lnTo>
                <a:close/>
              </a:path>
            </a:pathLst>
          </a:custGeom>
          <a:noFill/>
        </p:spPr>
        <p:txBody>
          <a:bodyPr anchor="b" anchorCtr="0"/>
          <a:lstStyle>
            <a:lvl1pPr marL="0" indent="0" algn="r">
              <a:buNone/>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267743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E4F02-D192-3245-8BBC-DF781EC17D78}" type="datetime1">
              <a:rPr lang="fi-FI" smtClean="0"/>
              <a:t>20.3.2026</a:t>
            </a:fld>
            <a:endParaRPr lang="en-US"/>
          </a:p>
        </p:txBody>
      </p:sp>
      <p:sp>
        <p:nvSpPr>
          <p:cNvPr id="5" name="Footer Placeholder 4"/>
          <p:cNvSpPr>
            <a:spLocks noGrp="1"/>
          </p:cNvSpPr>
          <p:nvPr>
            <p:ph type="ftr" sz="quarter" idx="11"/>
          </p:nvPr>
        </p:nvSpPr>
        <p:spPr/>
        <p:txBody>
          <a:bodyPr/>
          <a:lstStyle/>
          <a:p>
            <a:r>
              <a:rPr lang="en-US"/>
              <a:t>4front.fi</a:t>
            </a:r>
          </a:p>
        </p:txBody>
      </p:sp>
      <p:sp>
        <p:nvSpPr>
          <p:cNvPr id="6" name="Slide Number Placeholder 5"/>
          <p:cNvSpPr>
            <a:spLocks noGrp="1"/>
          </p:cNvSpPr>
          <p:nvPr>
            <p:ph type="sldNum" sz="quarter" idx="12"/>
          </p:nvPr>
        </p:nvSpPr>
        <p:spPr/>
        <p:txBody>
          <a:bodyPr/>
          <a:lstStyle/>
          <a:p>
            <a:fld id="{F3566A77-A4D1-4CFF-ADB8-2F1AA0359541}" type="slidenum">
              <a:rPr lang="en-US" smtClean="0"/>
              <a:t>‹#›</a:t>
            </a:fld>
            <a:endParaRPr lang="en-US"/>
          </a:p>
        </p:txBody>
      </p:sp>
      <p:sp>
        <p:nvSpPr>
          <p:cNvPr id="7" name="Title 6">
            <a:extLst>
              <a:ext uri="{FF2B5EF4-FFF2-40B4-BE49-F238E27FC236}">
                <a16:creationId xmlns:a16="http://schemas.microsoft.com/office/drawing/2014/main" id="{E9311627-ABB9-4DCA-9B04-7197709657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66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57224" y="1763948"/>
            <a:ext cx="7858125" cy="2671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B9597-AF7A-234E-B69F-66FA33083EAE}" type="datetime1">
              <a:rPr lang="fi-FI" smtClean="0"/>
              <a:t>20.3.2026</a:t>
            </a:fld>
            <a:endParaRPr lang="en-US"/>
          </a:p>
        </p:txBody>
      </p:sp>
      <p:sp>
        <p:nvSpPr>
          <p:cNvPr id="5" name="Footer Placeholder 4"/>
          <p:cNvSpPr>
            <a:spLocks noGrp="1"/>
          </p:cNvSpPr>
          <p:nvPr>
            <p:ph type="ftr" sz="quarter" idx="11"/>
          </p:nvPr>
        </p:nvSpPr>
        <p:spPr/>
        <p:txBody>
          <a:bodyPr/>
          <a:lstStyle/>
          <a:p>
            <a:r>
              <a:rPr lang="en-US"/>
              <a:t>4front.fi</a:t>
            </a:r>
          </a:p>
        </p:txBody>
      </p:sp>
      <p:sp>
        <p:nvSpPr>
          <p:cNvPr id="6" name="Slide Number Placeholder 5"/>
          <p:cNvSpPr>
            <a:spLocks noGrp="1"/>
          </p:cNvSpPr>
          <p:nvPr>
            <p:ph type="sldNum" sz="quarter" idx="12"/>
          </p:nvPr>
        </p:nvSpPr>
        <p:spPr/>
        <p:txBody>
          <a:bodyPr/>
          <a:lstStyle/>
          <a:p>
            <a:fld id="{F3566A77-A4D1-4CFF-ADB8-2F1AA0359541}" type="slidenum">
              <a:rPr lang="en-US" smtClean="0"/>
              <a:t>‹#›</a:t>
            </a:fld>
            <a:endParaRPr lang="en-US"/>
          </a:p>
        </p:txBody>
      </p:sp>
      <p:sp>
        <p:nvSpPr>
          <p:cNvPr id="10" name="Text Placeholder 9">
            <a:extLst>
              <a:ext uri="{FF2B5EF4-FFF2-40B4-BE49-F238E27FC236}">
                <a16:creationId xmlns:a16="http://schemas.microsoft.com/office/drawing/2014/main" id="{CB2A8E3E-6C43-446F-95F0-AF18CDDE9E68}"/>
              </a:ext>
            </a:extLst>
          </p:cNvPr>
          <p:cNvSpPr>
            <a:spLocks noGrp="1"/>
          </p:cNvSpPr>
          <p:nvPr>
            <p:ph type="body" sz="quarter" idx="13" hasCustomPrompt="1"/>
          </p:nvPr>
        </p:nvSpPr>
        <p:spPr>
          <a:xfrm>
            <a:off x="657225" y="1394298"/>
            <a:ext cx="7858125" cy="271159"/>
          </a:xfrm>
        </p:spPr>
        <p:txBody>
          <a:bodyPr/>
          <a:lstStyle>
            <a:lvl1pPr marL="0" indent="0">
              <a:spcBef>
                <a:spcPts val="0"/>
              </a:spcBef>
              <a:buNone/>
              <a:defRPr sz="1600" b="1" cap="all" baseline="0">
                <a:solidFill>
                  <a:schemeClr val="bg2"/>
                </a:solidFill>
                <a:latin typeface="+mj-lt"/>
              </a:defRPr>
            </a:lvl1pPr>
          </a:lstStyle>
          <a:p>
            <a:pPr lvl="0"/>
            <a:r>
              <a:rPr lang="en-US"/>
              <a:t>Edit Master text stylesc</a:t>
            </a:r>
          </a:p>
        </p:txBody>
      </p:sp>
    </p:spTree>
    <p:extLst>
      <p:ext uri="{BB962C8B-B14F-4D97-AF65-F5344CB8AC3E}">
        <p14:creationId xmlns:p14="http://schemas.microsoft.com/office/powerpoint/2010/main" val="19559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concise">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4" y="1400175"/>
            <a:ext cx="7858125" cy="3035756"/>
          </a:xfrm>
        </p:spPr>
        <p:txBody>
          <a:bodyPr/>
          <a:lstStyle>
            <a:lvl1pPr>
              <a:defRPr sz="1600"/>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F7E47-FBD7-EE43-A3F3-489AC60EB379}" type="datetime1">
              <a:rPr lang="fi-FI" smtClean="0"/>
              <a:t>20.3.2026</a:t>
            </a:fld>
            <a:endParaRPr lang="en-US"/>
          </a:p>
        </p:txBody>
      </p:sp>
      <p:sp>
        <p:nvSpPr>
          <p:cNvPr id="5" name="Footer Placeholder 4"/>
          <p:cNvSpPr>
            <a:spLocks noGrp="1"/>
          </p:cNvSpPr>
          <p:nvPr>
            <p:ph type="ftr" sz="quarter" idx="11"/>
          </p:nvPr>
        </p:nvSpPr>
        <p:spPr/>
        <p:txBody>
          <a:bodyPr/>
          <a:lstStyle/>
          <a:p>
            <a:r>
              <a:rPr lang="en-US"/>
              <a:t>4front.fi</a:t>
            </a:r>
          </a:p>
        </p:txBody>
      </p:sp>
      <p:sp>
        <p:nvSpPr>
          <p:cNvPr id="6" name="Slide Number Placeholder 5"/>
          <p:cNvSpPr>
            <a:spLocks noGrp="1"/>
          </p:cNvSpPr>
          <p:nvPr>
            <p:ph type="sldNum" sz="quarter" idx="12"/>
          </p:nvPr>
        </p:nvSpPr>
        <p:spPr/>
        <p:txBody>
          <a:bodyPr/>
          <a:lstStyle/>
          <a:p>
            <a:fld id="{F3566A77-A4D1-4CFF-ADB8-2F1AA0359541}" type="slidenum">
              <a:rPr lang="en-US" smtClean="0"/>
              <a:t>‹#›</a:t>
            </a:fld>
            <a:endParaRPr lang="en-US"/>
          </a:p>
        </p:txBody>
      </p:sp>
      <p:sp>
        <p:nvSpPr>
          <p:cNvPr id="2" name="Title 1">
            <a:extLst>
              <a:ext uri="{FF2B5EF4-FFF2-40B4-BE49-F238E27FC236}">
                <a16:creationId xmlns:a16="http://schemas.microsoft.com/office/drawing/2014/main" id="{3C45B431-8B09-4A1D-8317-7B4E52F6C4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702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8800" y="1394298"/>
            <a:ext cx="3801600" cy="3044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4874" y="1394298"/>
            <a:ext cx="3800475" cy="3044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31428-DCD0-354B-850D-81A53DEDC6EB}" type="datetime1">
              <a:rPr lang="fi-FI" smtClean="0"/>
              <a:t>20.3.2026</a:t>
            </a:fld>
            <a:endParaRPr lang="en-US"/>
          </a:p>
        </p:txBody>
      </p:sp>
      <p:sp>
        <p:nvSpPr>
          <p:cNvPr id="6" name="Footer Placeholder 5"/>
          <p:cNvSpPr>
            <a:spLocks noGrp="1"/>
          </p:cNvSpPr>
          <p:nvPr>
            <p:ph type="ftr" sz="quarter" idx="11"/>
          </p:nvPr>
        </p:nvSpPr>
        <p:spPr/>
        <p:txBody>
          <a:bodyPr/>
          <a:lstStyle/>
          <a:p>
            <a:r>
              <a:rPr lang="en-US"/>
              <a:t>4front.fi</a:t>
            </a:r>
          </a:p>
        </p:txBody>
      </p:sp>
      <p:sp>
        <p:nvSpPr>
          <p:cNvPr id="7" name="Slide Number Placeholder 6"/>
          <p:cNvSpPr>
            <a:spLocks noGrp="1"/>
          </p:cNvSpPr>
          <p:nvPr>
            <p:ph type="sldNum" sz="quarter" idx="12"/>
          </p:nvPr>
        </p:nvSpPr>
        <p:spPr/>
        <p:txBody>
          <a:bodyPr/>
          <a:lstStyle/>
          <a:p>
            <a:fld id="{F3566A77-A4D1-4CFF-ADB8-2F1AA0359541}" type="slidenum">
              <a:rPr lang="en-US" smtClean="0"/>
              <a:t>‹#›</a:t>
            </a:fld>
            <a:endParaRPr lang="en-US"/>
          </a:p>
        </p:txBody>
      </p:sp>
      <p:sp>
        <p:nvSpPr>
          <p:cNvPr id="8" name="Title 7">
            <a:extLst>
              <a:ext uri="{FF2B5EF4-FFF2-40B4-BE49-F238E27FC236}">
                <a16:creationId xmlns:a16="http://schemas.microsoft.com/office/drawing/2014/main" id="{27FF0496-F90E-4F56-93F3-03E2983A134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04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504000"/>
            <a:ext cx="7858125" cy="756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58800" y="1394298"/>
            <a:ext cx="7858125" cy="304450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8800" y="4761590"/>
            <a:ext cx="1080000" cy="153309"/>
          </a:xfrm>
          <a:prstGeom prst="rect">
            <a:avLst/>
          </a:prstGeom>
        </p:spPr>
        <p:txBody>
          <a:bodyPr vert="horz" lIns="0" tIns="0" rIns="0" bIns="0" rtlCol="0" anchor="ctr">
            <a:noAutofit/>
          </a:bodyPr>
          <a:lstStyle>
            <a:lvl1pPr algn="l">
              <a:defRPr sz="700">
                <a:solidFill>
                  <a:schemeClr val="tx1">
                    <a:tint val="75000"/>
                  </a:schemeClr>
                </a:solidFill>
              </a:defRPr>
            </a:lvl1pPr>
          </a:lstStyle>
          <a:p>
            <a:fld id="{E7DEE3FC-5BDC-4F4E-A844-C91A4E88E9D6}" type="datetime1">
              <a:rPr lang="fi-FI" smtClean="0"/>
              <a:t>20.3.2026</a:t>
            </a:fld>
            <a:endParaRPr lang="en-US"/>
          </a:p>
        </p:txBody>
      </p:sp>
      <p:sp>
        <p:nvSpPr>
          <p:cNvPr id="5" name="Footer Placeholder 4"/>
          <p:cNvSpPr>
            <a:spLocks noGrp="1"/>
          </p:cNvSpPr>
          <p:nvPr>
            <p:ph type="ftr" sz="quarter" idx="3"/>
          </p:nvPr>
        </p:nvSpPr>
        <p:spPr>
          <a:xfrm>
            <a:off x="5114925" y="4740159"/>
            <a:ext cx="3086100" cy="153309"/>
          </a:xfrm>
          <a:prstGeom prst="rect">
            <a:avLst/>
          </a:prstGeom>
        </p:spPr>
        <p:txBody>
          <a:bodyPr vert="horz" lIns="0" tIns="0" rIns="0" bIns="0" rtlCol="0" anchor="ctr">
            <a:noAutofit/>
          </a:bodyPr>
          <a:lstStyle>
            <a:lvl1pPr algn="r">
              <a:defRPr sz="700">
                <a:solidFill>
                  <a:schemeClr val="tx1">
                    <a:tint val="75000"/>
                  </a:schemeClr>
                </a:solidFill>
              </a:defRPr>
            </a:lvl1pPr>
          </a:lstStyle>
          <a:p>
            <a:r>
              <a:rPr lang="en-US"/>
              <a:t>4front.fi</a:t>
            </a:r>
          </a:p>
        </p:txBody>
      </p:sp>
      <p:sp>
        <p:nvSpPr>
          <p:cNvPr id="6" name="Slide Number Placeholder 5"/>
          <p:cNvSpPr>
            <a:spLocks noGrp="1"/>
          </p:cNvSpPr>
          <p:nvPr>
            <p:ph type="sldNum" sz="quarter" idx="4"/>
          </p:nvPr>
        </p:nvSpPr>
        <p:spPr>
          <a:xfrm>
            <a:off x="8436771" y="4740159"/>
            <a:ext cx="504000" cy="153309"/>
          </a:xfrm>
          <a:prstGeom prst="rect">
            <a:avLst/>
          </a:prstGeom>
        </p:spPr>
        <p:txBody>
          <a:bodyPr vert="horz" lIns="0" tIns="0" rIns="0" bIns="0" rtlCol="0" anchor="ctr">
            <a:noAutofit/>
          </a:bodyPr>
          <a:lstStyle>
            <a:lvl1pPr algn="l">
              <a:defRPr sz="700">
                <a:solidFill>
                  <a:schemeClr val="tx1">
                    <a:tint val="75000"/>
                  </a:schemeClr>
                </a:solidFill>
              </a:defRPr>
            </a:lvl1pPr>
          </a:lstStyle>
          <a:p>
            <a:fld id="{F3566A77-A4D1-4CFF-ADB8-2F1AA0359541}" type="slidenum">
              <a:rPr lang="en-US" smtClean="0"/>
              <a:pPr/>
              <a:t>‹#›</a:t>
            </a:fld>
            <a:endParaRPr lang="en-US"/>
          </a:p>
        </p:txBody>
      </p:sp>
    </p:spTree>
    <p:extLst>
      <p:ext uri="{BB962C8B-B14F-4D97-AF65-F5344CB8AC3E}">
        <p14:creationId xmlns:p14="http://schemas.microsoft.com/office/powerpoint/2010/main" val="2102265496"/>
      </p:ext>
    </p:extLst>
  </p:cSld>
  <p:clrMap bg1="lt1" tx1="dk1" bg2="lt2" tx2="dk2" accent1="accent1" accent2="accent2" accent3="accent3" accent4="accent4" accent5="accent5" accent6="accent6" hlink="hlink" folHlink="folHlink"/>
  <p:sldLayoutIdLst>
    <p:sldLayoutId id="2147483657" r:id="rId1"/>
    <p:sldLayoutId id="2147483665" r:id="rId2"/>
    <p:sldLayoutId id="2147483666" r:id="rId3"/>
    <p:sldLayoutId id="2147483667" r:id="rId4"/>
    <p:sldLayoutId id="2147483668" r:id="rId5"/>
    <p:sldLayoutId id="2147483658" r:id="rId6"/>
    <p:sldLayoutId id="2147483669" r:id="rId7"/>
    <p:sldLayoutId id="2147483678" r:id="rId8"/>
    <p:sldLayoutId id="2147483660" r:id="rId9"/>
    <p:sldLayoutId id="2147483670" r:id="rId10"/>
    <p:sldLayoutId id="2147483664" r:id="rId11"/>
    <p:sldLayoutId id="2147483662" r:id="rId12"/>
    <p:sldLayoutId id="2147483663" r:id="rId13"/>
    <p:sldLayoutId id="2147483671" r:id="rId14"/>
    <p:sldLayoutId id="2147483672" r:id="rId15"/>
    <p:sldLayoutId id="2147483673" r:id="rId16"/>
    <p:sldLayoutId id="2147483675" r:id="rId17"/>
    <p:sldLayoutId id="2147483676" r:id="rId18"/>
    <p:sldLayoutId id="2147483677" r:id="rId19"/>
    <p:sldLayoutId id="2147483674" r:id="rId20"/>
    <p:sldLayoutId id="2147483679" r:id="rId21"/>
    <p:sldLayoutId id="2147483680" r:id="rId22"/>
  </p:sldLayoutIdLst>
  <p:hf hdr="0" dt="0"/>
  <p:txStyles>
    <p:titleStyle>
      <a:lvl1pPr algn="l" defTabSz="685800" rtl="0" eaLnBrk="1" latinLnBrk="0" hangingPunct="1">
        <a:lnSpc>
          <a:spcPct val="90000"/>
        </a:lnSpc>
        <a:spcBef>
          <a:spcPct val="0"/>
        </a:spcBef>
        <a:buNone/>
        <a:defRPr sz="2900" b="1" kern="1200">
          <a:solidFill>
            <a:schemeClr val="tx2"/>
          </a:solidFill>
          <a:latin typeface="+mj-lt"/>
          <a:ea typeface="+mj-ea"/>
          <a:cs typeface="+mj-cs"/>
        </a:defRPr>
      </a:lvl1pPr>
    </p:titleStyle>
    <p:bodyStyle>
      <a:lvl1pPr marL="271463" indent="-271463" algn="l" defTabSz="685800" rtl="0" eaLnBrk="1" latinLnBrk="0" hangingPunct="1">
        <a:lnSpc>
          <a:spcPct val="100000"/>
        </a:lnSpc>
        <a:spcBef>
          <a:spcPts val="1000"/>
        </a:spcBef>
        <a:buClr>
          <a:schemeClr val="tx2"/>
        </a:buClr>
        <a:buFont typeface="Arial" panose="020B0604020202020204" pitchFamily="34" charset="0"/>
        <a:buChar char="–"/>
        <a:defRPr sz="1400" kern="1200">
          <a:solidFill>
            <a:schemeClr val="tx1"/>
          </a:solidFill>
          <a:latin typeface="+mn-lt"/>
          <a:ea typeface="+mn-ea"/>
          <a:cs typeface="+mn-cs"/>
        </a:defRPr>
      </a:lvl1pPr>
      <a:lvl2pPr marL="628650" indent="-285750" algn="l" defTabSz="685800" rtl="0" eaLnBrk="1" latinLnBrk="0" hangingPunct="1">
        <a:lnSpc>
          <a:spcPct val="100000"/>
        </a:lnSpc>
        <a:spcBef>
          <a:spcPts val="800"/>
        </a:spcBef>
        <a:buClr>
          <a:schemeClr val="tx2"/>
        </a:buClr>
        <a:buFont typeface="Arial" panose="020B0604020202020204" pitchFamily="34" charset="0"/>
        <a:buChar char="–"/>
        <a:defRPr sz="1300" kern="1200">
          <a:solidFill>
            <a:schemeClr val="tx1"/>
          </a:solidFill>
          <a:latin typeface="+mn-lt"/>
          <a:ea typeface="+mn-ea"/>
          <a:cs typeface="+mn-cs"/>
        </a:defRPr>
      </a:lvl2pPr>
      <a:lvl3pPr marL="985838" indent="-271463" algn="l" defTabSz="685800" rtl="0" eaLnBrk="1" latinLnBrk="0" hangingPunct="1">
        <a:lnSpc>
          <a:spcPct val="100000"/>
        </a:lnSpc>
        <a:spcBef>
          <a:spcPts val="800"/>
        </a:spcBef>
        <a:buClr>
          <a:schemeClr val="tx2"/>
        </a:buClr>
        <a:buFont typeface="Verdana" panose="020B060403050404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ur-lex.europa.eu/legal-content/FI/TXT/PDF/?uri=OJ:L_202302831"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hyperlink" Target="https://www.businessfinland.fi/palvelut/rahoitus/rahoituspalvelut/explorer/market-explorer/" TargetMode="External"/><Relationship Id="rId3" Type="http://schemas.openxmlformats.org/officeDocument/2006/relationships/hyperlink" Target="https://www.businessfinland.fi/globalassets/finnish-customers/01-funding/08-guidelines--terms/legislation/business-finlandin-tukiohjelma-tutkimus--ja-kehittamishankkeisiin.pdf" TargetMode="External"/><Relationship Id="rId7" Type="http://schemas.openxmlformats.org/officeDocument/2006/relationships/hyperlink" Target="https://www.businessfinland.fi/palvelut/rahoitus/rahoituspalvelut/explorer/group-explorer/" TargetMode="External"/><Relationship Id="rId2" Type="http://schemas.openxmlformats.org/officeDocument/2006/relationships/hyperlink" Target="https://www.businessfinland.fi/globalassets/finnish-customers/01-funding/08-guidelines--terms/legislation/business-finlandin-tukiohjelma-pk-yritysten-innovaatiotoimintaan.pdf" TargetMode="External"/><Relationship Id="rId1" Type="http://schemas.openxmlformats.org/officeDocument/2006/relationships/slideLayout" Target="../slideLayouts/slideLayout22.xml"/><Relationship Id="rId6" Type="http://schemas.openxmlformats.org/officeDocument/2006/relationships/hyperlink" Target="https://www.businessfinland.fi/palvelut/rahoitus/rahoituspalvelut/explorer/exhibition-explorer/" TargetMode="External"/><Relationship Id="rId5" Type="http://schemas.openxmlformats.org/officeDocument/2006/relationships/hyperlink" Target="https://www.businessfinland.fi/palvelut/rahoitus/rahoituspalvelut/talent-rahoitus/" TargetMode="External"/><Relationship Id="rId10" Type="http://schemas.openxmlformats.org/officeDocument/2006/relationships/hyperlink" Target="https://www.businessfinland.fi/palvelut/rahoitus/rahoituspalvelut/horisontti-eurooppa/hakijan-opas/horisontti-EDF-innovaatiorahasto-projektien-valmistelurahoitus/" TargetMode="External"/><Relationship Id="rId4" Type="http://schemas.openxmlformats.org/officeDocument/2006/relationships/hyperlink" Target="https://www.businessfinland.fi/palvelut/rahoitus/rahoituspalvelut/tempo-rahoitus/" TargetMode="External"/><Relationship Id="rId9" Type="http://schemas.openxmlformats.org/officeDocument/2006/relationships/hyperlink" Target="https://www.businessfinland.fi/palvelut/rahoitus/rahoituspalvelut/tutkimus-ja-kehitysrahoitus/innovaatiosetel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ur-lex.europa.eu/legal-content/FI/TXT/PDF/?uri=OJ:L_202302831"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89982-3E5E-4626-9865-28AF146677E6}"/>
              </a:ext>
            </a:extLst>
          </p:cNvPr>
          <p:cNvSpPr>
            <a:spLocks noGrp="1"/>
          </p:cNvSpPr>
          <p:nvPr>
            <p:ph type="ctrTitle"/>
          </p:nvPr>
        </p:nvSpPr>
        <p:spPr/>
        <p:txBody>
          <a:bodyPr/>
          <a:lstStyle/>
          <a:p>
            <a:r>
              <a:rPr lang="fi-FI" noProof="0" dirty="0"/>
              <a:t>Tekstiili- ja muotialan </a:t>
            </a:r>
            <a:br>
              <a:rPr lang="fi-FI" noProof="0" dirty="0"/>
            </a:br>
            <a:r>
              <a:rPr lang="fi-FI" noProof="0" dirty="0"/>
              <a:t>TKI-tiekartta </a:t>
            </a:r>
          </a:p>
        </p:txBody>
      </p:sp>
      <p:sp>
        <p:nvSpPr>
          <p:cNvPr id="3" name="Subtitle 2">
            <a:extLst>
              <a:ext uri="{FF2B5EF4-FFF2-40B4-BE49-F238E27FC236}">
                <a16:creationId xmlns:a16="http://schemas.microsoft.com/office/drawing/2014/main" id="{D88FD23B-AC7B-4D73-A273-9CC4458442A3}"/>
              </a:ext>
            </a:extLst>
          </p:cNvPr>
          <p:cNvSpPr>
            <a:spLocks noGrp="1"/>
          </p:cNvSpPr>
          <p:nvPr>
            <p:ph type="subTitle" idx="1"/>
          </p:nvPr>
        </p:nvSpPr>
        <p:spPr/>
        <p:txBody>
          <a:bodyPr/>
          <a:lstStyle/>
          <a:p>
            <a:r>
              <a:rPr lang="fi-FI" noProof="0" dirty="0"/>
              <a:t>loppuraportti 23.03.2026</a:t>
            </a:r>
          </a:p>
        </p:txBody>
      </p:sp>
    </p:spTree>
    <p:extLst>
      <p:ext uri="{BB962C8B-B14F-4D97-AF65-F5344CB8AC3E}">
        <p14:creationId xmlns:p14="http://schemas.microsoft.com/office/powerpoint/2010/main" val="998947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F90BB3-5152-7D81-066E-2D460CD60FC4}"/>
              </a:ext>
            </a:extLst>
          </p:cNvPr>
          <p:cNvSpPr>
            <a:spLocks noGrp="1"/>
          </p:cNvSpPr>
          <p:nvPr>
            <p:ph idx="1"/>
          </p:nvPr>
        </p:nvSpPr>
        <p:spPr/>
        <p:txBody>
          <a:bodyPr/>
          <a:lstStyle/>
          <a:p>
            <a:pPr marL="342900" indent="-342900">
              <a:buFont typeface="+mj-lt"/>
              <a:buAutoNum type="arabicPeriod"/>
            </a:pPr>
            <a:r>
              <a:rPr lang="fi-FI" b="1" noProof="0" dirty="0"/>
              <a:t>Luodaan tekstiili- ja muotialan TKI-määritelmäkehys</a:t>
            </a:r>
          </a:p>
          <a:p>
            <a:pPr lvl="1"/>
            <a:r>
              <a:rPr lang="fi-FI" sz="1200" noProof="0" dirty="0"/>
              <a:t>Laaditaan </a:t>
            </a:r>
            <a:r>
              <a:rPr lang="fi-FI" sz="1200" noProof="0" dirty="0" err="1"/>
              <a:t>STJM:n</a:t>
            </a:r>
            <a:r>
              <a:rPr lang="fi-FI" sz="1200" noProof="0" dirty="0"/>
              <a:t> oma täsmennetty TKI-kehys kuluttaja- ja brändilähtöiselle liiketoiminnalle (sis. brändi, design, data, käyttäjätutkimus, liiketoimintamalli).</a:t>
            </a:r>
          </a:p>
          <a:p>
            <a:pPr lvl="1"/>
            <a:r>
              <a:rPr lang="fi-FI" sz="1200" noProof="0" dirty="0"/>
              <a:t>Tuotetaan rahoittajille suunnattu </a:t>
            </a:r>
            <a:r>
              <a:rPr lang="fi-FI" sz="1200" noProof="0" dirty="0" err="1"/>
              <a:t>policy-brief</a:t>
            </a:r>
            <a:r>
              <a:rPr lang="fi-FI" sz="1200" noProof="0" dirty="0"/>
              <a:t>: “Mitä on TKI kuluttajalähtöisessä </a:t>
            </a:r>
            <a:r>
              <a:rPr lang="fi-FI" sz="1200" noProof="0"/>
              <a:t>tekstiili- ja muotialassa</a:t>
            </a:r>
            <a:r>
              <a:rPr lang="fi-FI" sz="1200" noProof="0" dirty="0"/>
              <a:t>?”</a:t>
            </a:r>
          </a:p>
          <a:p>
            <a:pPr lvl="1"/>
            <a:r>
              <a:rPr lang="fi-FI" sz="1200" noProof="0" dirty="0"/>
              <a:t>Rakennetaan esimerkkipankki rahoituskelpoisista ja menestyneistä hankkeista.</a:t>
            </a:r>
          </a:p>
          <a:p>
            <a:pPr lvl="1"/>
            <a:r>
              <a:rPr lang="fi-FI" sz="1200" dirty="0"/>
              <a:t>Osallistutaan aktiivisesti kansalliseen keskusteluun T&amp;K-toiminnan määrittelystä ja tulkinnoista.</a:t>
            </a:r>
            <a:endParaRPr lang="fi-FI" sz="1200" noProof="0" dirty="0"/>
          </a:p>
          <a:p>
            <a:pPr marL="342900" indent="-342900">
              <a:buFont typeface="+mj-lt"/>
              <a:buAutoNum type="arabicPeriod"/>
            </a:pPr>
            <a:r>
              <a:rPr lang="fi-FI" b="1" noProof="0" dirty="0"/>
              <a:t>Edistetään rahoittajadialogia</a:t>
            </a:r>
          </a:p>
          <a:p>
            <a:pPr lvl="1"/>
            <a:r>
              <a:rPr lang="fi-FI" sz="1200" noProof="0" dirty="0"/>
              <a:t>Säännöllinen yhteiskeskustelu rahoittajien kanssa (BF, elinvoimakeskukset, EIT KIC Culture &amp; Creative).</a:t>
            </a:r>
          </a:p>
          <a:p>
            <a:pPr lvl="1"/>
            <a:r>
              <a:rPr lang="fi-FI" sz="1200" noProof="0" dirty="0"/>
              <a:t>Yhteiset työpajat, joissa kasvatetaan rahoittajien toimialakohtaista ymmärrystä. Mukana muotialan asiantuntijoita.</a:t>
            </a:r>
          </a:p>
          <a:p>
            <a:pPr lvl="1"/>
            <a:r>
              <a:rPr lang="fi-FI" sz="1200" noProof="0" dirty="0"/>
              <a:t>Luodaan aktiivisesti yhteyksiä myös yksityisiin sijoittajiin.</a:t>
            </a:r>
          </a:p>
        </p:txBody>
      </p:sp>
      <p:sp>
        <p:nvSpPr>
          <p:cNvPr id="3" name="Footer Placeholder 2">
            <a:extLst>
              <a:ext uri="{FF2B5EF4-FFF2-40B4-BE49-F238E27FC236}">
                <a16:creationId xmlns:a16="http://schemas.microsoft.com/office/drawing/2014/main" id="{3200935E-DFBE-01F4-A058-F70687539C92}"/>
              </a:ext>
            </a:extLst>
          </p:cNvPr>
          <p:cNvSpPr>
            <a:spLocks noGrp="1"/>
          </p:cNvSpPr>
          <p:nvPr>
            <p:ph type="ftr" sz="quarter" idx="11"/>
          </p:nvPr>
        </p:nvSpPr>
        <p:spPr/>
        <p:txBody>
          <a:bodyPr/>
          <a:lstStyle/>
          <a:p>
            <a:r>
              <a:rPr lang="fi-FI" noProof="0" dirty="0"/>
              <a:t>4front.fi</a:t>
            </a:r>
          </a:p>
        </p:txBody>
      </p:sp>
      <p:sp>
        <p:nvSpPr>
          <p:cNvPr id="4" name="Slide Number Placeholder 3">
            <a:extLst>
              <a:ext uri="{FF2B5EF4-FFF2-40B4-BE49-F238E27FC236}">
                <a16:creationId xmlns:a16="http://schemas.microsoft.com/office/drawing/2014/main" id="{ED767352-DACB-0282-7528-572F27956CB8}"/>
              </a:ext>
            </a:extLst>
          </p:cNvPr>
          <p:cNvSpPr>
            <a:spLocks noGrp="1"/>
          </p:cNvSpPr>
          <p:nvPr>
            <p:ph type="sldNum" sz="quarter" idx="12"/>
          </p:nvPr>
        </p:nvSpPr>
        <p:spPr/>
        <p:txBody>
          <a:bodyPr/>
          <a:lstStyle/>
          <a:p>
            <a:fld id="{F3566A77-A4D1-4CFF-ADB8-2F1AA0359541}" type="slidenum">
              <a:rPr lang="fi-FI" noProof="0" smtClean="0"/>
              <a:t>10</a:t>
            </a:fld>
            <a:endParaRPr lang="fi-FI" noProof="0" dirty="0"/>
          </a:p>
        </p:txBody>
      </p:sp>
      <p:sp>
        <p:nvSpPr>
          <p:cNvPr id="5" name="Title 4">
            <a:extLst>
              <a:ext uri="{FF2B5EF4-FFF2-40B4-BE49-F238E27FC236}">
                <a16:creationId xmlns:a16="http://schemas.microsoft.com/office/drawing/2014/main" id="{30C607E7-D74C-35C9-8DCC-D513D54A2CEB}"/>
              </a:ext>
            </a:extLst>
          </p:cNvPr>
          <p:cNvSpPr>
            <a:spLocks noGrp="1"/>
          </p:cNvSpPr>
          <p:nvPr>
            <p:ph type="title"/>
          </p:nvPr>
        </p:nvSpPr>
        <p:spPr/>
        <p:txBody>
          <a:bodyPr/>
          <a:lstStyle/>
          <a:p>
            <a:r>
              <a:rPr lang="fi-FI" sz="2400" noProof="0" dirty="0">
                <a:solidFill>
                  <a:schemeClr val="accent3"/>
                </a:solidFill>
              </a:rPr>
              <a:t>Toimenpide-ehdotukset </a:t>
            </a:r>
            <a:r>
              <a:rPr lang="fi-FI" sz="2400" noProof="0" dirty="0"/>
              <a:t>rahoituspalveluiden kehittämiseksi</a:t>
            </a:r>
          </a:p>
        </p:txBody>
      </p:sp>
    </p:spTree>
    <p:extLst>
      <p:ext uri="{BB962C8B-B14F-4D97-AF65-F5344CB8AC3E}">
        <p14:creationId xmlns:p14="http://schemas.microsoft.com/office/powerpoint/2010/main" val="2153079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79F6-F738-1F17-4B82-9282FBD00067}"/>
              </a:ext>
            </a:extLst>
          </p:cNvPr>
          <p:cNvSpPr>
            <a:spLocks noGrp="1"/>
          </p:cNvSpPr>
          <p:nvPr>
            <p:ph type="ctrTitle"/>
          </p:nvPr>
        </p:nvSpPr>
        <p:spPr/>
        <p:txBody>
          <a:bodyPr/>
          <a:lstStyle/>
          <a:p>
            <a:r>
              <a:rPr lang="fi-FI" noProof="0" dirty="0"/>
              <a:t>1. Tekstiili- ja muotialan erityispiirteet</a:t>
            </a:r>
          </a:p>
        </p:txBody>
      </p:sp>
      <p:sp>
        <p:nvSpPr>
          <p:cNvPr id="3" name="Subtitle 2">
            <a:extLst>
              <a:ext uri="{FF2B5EF4-FFF2-40B4-BE49-F238E27FC236}">
                <a16:creationId xmlns:a16="http://schemas.microsoft.com/office/drawing/2014/main" id="{A68AA0BC-BA35-7ACB-CBD2-4E250C6E5680}"/>
              </a:ext>
            </a:extLst>
          </p:cNvPr>
          <p:cNvSpPr>
            <a:spLocks noGrp="1"/>
          </p:cNvSpPr>
          <p:nvPr>
            <p:ph type="subTitle" idx="1"/>
          </p:nvPr>
        </p:nvSpPr>
        <p:spPr/>
        <p:txBody>
          <a:bodyPr/>
          <a:lstStyle/>
          <a:p>
            <a:endParaRPr lang="fi-FI" noProof="0" dirty="0"/>
          </a:p>
        </p:txBody>
      </p:sp>
    </p:spTree>
    <p:extLst>
      <p:ext uri="{BB962C8B-B14F-4D97-AF65-F5344CB8AC3E}">
        <p14:creationId xmlns:p14="http://schemas.microsoft.com/office/powerpoint/2010/main" val="354426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13B3BC-D7EC-C6EA-0896-29EF89B5DFDB}"/>
              </a:ext>
            </a:extLst>
          </p:cNvPr>
          <p:cNvSpPr>
            <a:spLocks noGrp="1"/>
          </p:cNvSpPr>
          <p:nvPr>
            <p:ph type="ftr" sz="quarter" idx="11"/>
          </p:nvPr>
        </p:nvSpPr>
        <p:spPr>
          <a:xfrm>
            <a:off x="5204377" y="4740158"/>
            <a:ext cx="3086100" cy="153309"/>
          </a:xfrm>
        </p:spPr>
        <p:txBody>
          <a:bodyPr anchor="ctr">
            <a:normAutofit/>
          </a:bodyPr>
          <a:lstStyle/>
          <a:p>
            <a:pPr>
              <a:spcAft>
                <a:spcPts val="600"/>
              </a:spcAft>
            </a:pPr>
            <a:r>
              <a:rPr lang="fi-FI" noProof="0" dirty="0"/>
              <a:t>4front.fi</a:t>
            </a:r>
          </a:p>
        </p:txBody>
      </p:sp>
      <p:sp>
        <p:nvSpPr>
          <p:cNvPr id="4" name="Slide Number Placeholder 3">
            <a:extLst>
              <a:ext uri="{FF2B5EF4-FFF2-40B4-BE49-F238E27FC236}">
                <a16:creationId xmlns:a16="http://schemas.microsoft.com/office/drawing/2014/main" id="{2C810D6B-A4EA-B2B2-4E99-E099F85BD0D0}"/>
              </a:ext>
            </a:extLst>
          </p:cNvPr>
          <p:cNvSpPr>
            <a:spLocks noGrp="1"/>
          </p:cNvSpPr>
          <p:nvPr>
            <p:ph type="sldNum" sz="quarter" idx="12"/>
          </p:nvPr>
        </p:nvSpPr>
        <p:spPr>
          <a:xfrm>
            <a:off x="8436771" y="4740159"/>
            <a:ext cx="504000" cy="153309"/>
          </a:xfrm>
        </p:spPr>
        <p:txBody>
          <a:bodyPr anchor="ctr">
            <a:normAutofit/>
          </a:bodyPr>
          <a:lstStyle/>
          <a:p>
            <a:pPr>
              <a:spcAft>
                <a:spcPts val="600"/>
              </a:spcAft>
            </a:pPr>
            <a:fld id="{F3566A77-A4D1-4CFF-ADB8-2F1AA0359541}" type="slidenum">
              <a:rPr lang="fi-FI" noProof="0" smtClean="0"/>
              <a:pPr>
                <a:spcAft>
                  <a:spcPts val="600"/>
                </a:spcAft>
              </a:pPr>
              <a:t>12</a:t>
            </a:fld>
            <a:endParaRPr lang="fi-FI" noProof="0" dirty="0"/>
          </a:p>
        </p:txBody>
      </p:sp>
      <p:sp>
        <p:nvSpPr>
          <p:cNvPr id="5" name="Title 4">
            <a:extLst>
              <a:ext uri="{FF2B5EF4-FFF2-40B4-BE49-F238E27FC236}">
                <a16:creationId xmlns:a16="http://schemas.microsoft.com/office/drawing/2014/main" id="{4761BE6B-C9D6-6C0F-CA86-3FCBFF26F475}"/>
              </a:ext>
            </a:extLst>
          </p:cNvPr>
          <p:cNvSpPr>
            <a:spLocks noGrp="1"/>
          </p:cNvSpPr>
          <p:nvPr>
            <p:ph type="title"/>
          </p:nvPr>
        </p:nvSpPr>
        <p:spPr>
          <a:xfrm>
            <a:off x="657224" y="504000"/>
            <a:ext cx="7858125" cy="756000"/>
          </a:xfrm>
        </p:spPr>
        <p:txBody>
          <a:bodyPr anchor="t">
            <a:normAutofit fontScale="90000"/>
          </a:bodyPr>
          <a:lstStyle/>
          <a:p>
            <a:r>
              <a:rPr lang="fi-FI" noProof="0" dirty="0"/>
              <a:t>Tekstiili- ja muotialan T&amp;K-potentiaali </a:t>
            </a:r>
            <a:br>
              <a:rPr lang="fi-FI" noProof="0" dirty="0"/>
            </a:br>
            <a:r>
              <a:rPr lang="fi-FI" noProof="0" dirty="0"/>
              <a:t>kasvanut merkittävästi 2020-luvulla</a:t>
            </a:r>
          </a:p>
        </p:txBody>
      </p:sp>
      <p:sp>
        <p:nvSpPr>
          <p:cNvPr id="6" name="TextBox 5">
            <a:extLst>
              <a:ext uri="{FF2B5EF4-FFF2-40B4-BE49-F238E27FC236}">
                <a16:creationId xmlns:a16="http://schemas.microsoft.com/office/drawing/2014/main" id="{CC0DF7CE-7BD9-51DF-88B9-051F5D28B6F0}"/>
              </a:ext>
            </a:extLst>
          </p:cNvPr>
          <p:cNvSpPr txBox="1"/>
          <p:nvPr/>
        </p:nvSpPr>
        <p:spPr>
          <a:xfrm>
            <a:off x="578646" y="4713502"/>
            <a:ext cx="5356996" cy="246221"/>
          </a:xfrm>
          <a:prstGeom prst="rect">
            <a:avLst/>
          </a:prstGeom>
          <a:noFill/>
        </p:spPr>
        <p:txBody>
          <a:bodyPr wrap="square" lIns="0" tIns="0" rIns="0" bIns="0" rtlCol="0">
            <a:spAutoFit/>
          </a:bodyPr>
          <a:lstStyle/>
          <a:p>
            <a:r>
              <a:rPr lang="fi-FI" sz="800" i="1" noProof="0" dirty="0"/>
              <a:t>Lähde: Tilastokeskuksen tutkimus- ja kehittämistoiminta ja innovaatiotoiminta -aineistot. Luokittelussa on hyödynnetty TOL-luokitusta C13-15 ” Tekstiilit, vaatteet, nahkatuotteet” ja verrokkiryhmänä kaikki toimialat yhteensä. </a:t>
            </a:r>
          </a:p>
        </p:txBody>
      </p:sp>
      <p:sp>
        <p:nvSpPr>
          <p:cNvPr id="10" name="Alternative Process 9">
            <a:extLst>
              <a:ext uri="{FF2B5EF4-FFF2-40B4-BE49-F238E27FC236}">
                <a16:creationId xmlns:a16="http://schemas.microsoft.com/office/drawing/2014/main" id="{5B8A9C58-5046-C93D-B380-20A301CA355D}"/>
              </a:ext>
            </a:extLst>
          </p:cNvPr>
          <p:cNvSpPr/>
          <p:nvPr/>
        </p:nvSpPr>
        <p:spPr>
          <a:xfrm>
            <a:off x="1482910" y="1406077"/>
            <a:ext cx="2015273" cy="1199229"/>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defRPr b="1"/>
            </a:pPr>
            <a:r>
              <a:rPr lang="fi-FI" sz="1400" noProof="0" dirty="0"/>
              <a:t>T&amp;K-toimintaa harjoittavien yritysten osuus on lähes kaksinkertaistunut</a:t>
            </a:r>
          </a:p>
        </p:txBody>
      </p:sp>
      <p:sp>
        <p:nvSpPr>
          <p:cNvPr id="12" name="TextBox 11">
            <a:extLst>
              <a:ext uri="{FF2B5EF4-FFF2-40B4-BE49-F238E27FC236}">
                <a16:creationId xmlns:a16="http://schemas.microsoft.com/office/drawing/2014/main" id="{C47AD8F4-0F8D-AF24-C8FA-81012BF9653B}"/>
              </a:ext>
            </a:extLst>
          </p:cNvPr>
          <p:cNvSpPr txBox="1"/>
          <p:nvPr/>
        </p:nvSpPr>
        <p:spPr>
          <a:xfrm>
            <a:off x="1482910" y="2837651"/>
            <a:ext cx="1838739" cy="1061829"/>
          </a:xfrm>
          <a:prstGeom prst="rect">
            <a:avLst/>
          </a:prstGeom>
          <a:noFill/>
        </p:spPr>
        <p:txBody>
          <a:bodyPr wrap="square">
            <a:spAutoFit/>
          </a:bodyPr>
          <a:lstStyle/>
          <a:p>
            <a:r>
              <a:rPr lang="fi-FI" sz="900" i="1" noProof="0" dirty="0"/>
              <a:t>T&amp;K-toimintaa harjoittavien yritysten osuus oli 0,6 % vuonna 2020 ja 1,1 % vuonna 2024. Kaikilla toimialoilla T&amp;K-toimintaa harjoittavien yritysten lukumäärä on laskenut noin 10 % vastaavana ajanjaksona.</a:t>
            </a:r>
          </a:p>
        </p:txBody>
      </p:sp>
      <p:sp>
        <p:nvSpPr>
          <p:cNvPr id="13" name="Alternative Process 12">
            <a:extLst>
              <a:ext uri="{FF2B5EF4-FFF2-40B4-BE49-F238E27FC236}">
                <a16:creationId xmlns:a16="http://schemas.microsoft.com/office/drawing/2014/main" id="{1F976324-2211-DC08-ACBA-D965449804DA}"/>
              </a:ext>
            </a:extLst>
          </p:cNvPr>
          <p:cNvSpPr/>
          <p:nvPr/>
        </p:nvSpPr>
        <p:spPr>
          <a:xfrm>
            <a:off x="3709276" y="1406077"/>
            <a:ext cx="2015273" cy="1199229"/>
          </a:xfrm>
          <a:prstGeom prst="flowChartAlternate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b="1"/>
            </a:pPr>
            <a:r>
              <a:rPr lang="fi-FI" sz="1400" noProof="0" dirty="0"/>
              <a:t>T&amp;K-panostukset kasvaneet vuodesta 2019 vuoteen 2024 lähes kolminkertaisiksi</a:t>
            </a:r>
          </a:p>
        </p:txBody>
      </p:sp>
      <p:sp>
        <p:nvSpPr>
          <p:cNvPr id="15" name="TextBox 14">
            <a:extLst>
              <a:ext uri="{FF2B5EF4-FFF2-40B4-BE49-F238E27FC236}">
                <a16:creationId xmlns:a16="http://schemas.microsoft.com/office/drawing/2014/main" id="{044B0377-67AA-683F-2D8C-862B59916402}"/>
              </a:ext>
            </a:extLst>
          </p:cNvPr>
          <p:cNvSpPr txBox="1"/>
          <p:nvPr/>
        </p:nvSpPr>
        <p:spPr>
          <a:xfrm>
            <a:off x="3709276" y="2883726"/>
            <a:ext cx="2055223" cy="923330"/>
          </a:xfrm>
          <a:prstGeom prst="rect">
            <a:avLst/>
          </a:prstGeom>
          <a:noFill/>
        </p:spPr>
        <p:txBody>
          <a:bodyPr wrap="square">
            <a:spAutoFit/>
          </a:bodyPr>
          <a:lstStyle/>
          <a:p>
            <a:r>
              <a:rPr lang="fi-FI" sz="900" i="1" noProof="0" dirty="0"/>
              <a:t>T&amp;K-panostukset olivat 4,9M € vuonna 2019 ja 17,7 M€ vuonna 2024 (noin prosentti toimialan kokonaisliikevaihdosta). Kaikilla toimialoilla osuus on myös noin 1 % kokonaisliikevaihdosta.</a:t>
            </a:r>
          </a:p>
        </p:txBody>
      </p:sp>
      <p:sp>
        <p:nvSpPr>
          <p:cNvPr id="16" name="Alternative Process 15">
            <a:extLst>
              <a:ext uri="{FF2B5EF4-FFF2-40B4-BE49-F238E27FC236}">
                <a16:creationId xmlns:a16="http://schemas.microsoft.com/office/drawing/2014/main" id="{44582B18-4CDA-E91D-CFD6-E1A058422C03}"/>
              </a:ext>
            </a:extLst>
          </p:cNvPr>
          <p:cNvSpPr/>
          <p:nvPr/>
        </p:nvSpPr>
        <p:spPr>
          <a:xfrm>
            <a:off x="5935642" y="1406076"/>
            <a:ext cx="2015273" cy="1199229"/>
          </a:xfrm>
          <a:prstGeom prst="flowChartAlternateProces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lnSpc>
                <a:spcPct val="100000"/>
              </a:lnSpc>
              <a:defRPr b="1"/>
            </a:pPr>
            <a:r>
              <a:rPr lang="fi-FI" sz="1400" b="1" noProof="0" dirty="0">
                <a:sym typeface="Wingdings" pitchFamily="2" charset="2"/>
              </a:rPr>
              <a:t>T&amp;K-henkilöstön lukumäärä lähes kolminkertaistunut.</a:t>
            </a:r>
            <a:endParaRPr lang="fi-FI" sz="1400" b="1" noProof="0" dirty="0"/>
          </a:p>
        </p:txBody>
      </p:sp>
      <p:sp>
        <p:nvSpPr>
          <p:cNvPr id="19" name="TextBox 18">
            <a:extLst>
              <a:ext uri="{FF2B5EF4-FFF2-40B4-BE49-F238E27FC236}">
                <a16:creationId xmlns:a16="http://schemas.microsoft.com/office/drawing/2014/main" id="{7ADB0090-222A-3415-1015-E5035EEEA4C0}"/>
              </a:ext>
            </a:extLst>
          </p:cNvPr>
          <p:cNvSpPr txBox="1"/>
          <p:nvPr/>
        </p:nvSpPr>
        <p:spPr>
          <a:xfrm>
            <a:off x="5935643" y="2849525"/>
            <a:ext cx="1935952" cy="923330"/>
          </a:xfrm>
          <a:prstGeom prst="rect">
            <a:avLst/>
          </a:prstGeom>
          <a:noFill/>
        </p:spPr>
        <p:txBody>
          <a:bodyPr wrap="square">
            <a:spAutoFit/>
          </a:bodyPr>
          <a:lstStyle/>
          <a:p>
            <a:pPr lvl="0">
              <a:lnSpc>
                <a:spcPct val="100000"/>
              </a:lnSpc>
            </a:pPr>
            <a:r>
              <a:rPr lang="fi-FI" sz="900" i="1" noProof="0" dirty="0">
                <a:sym typeface="Wingdings" pitchFamily="2" charset="2"/>
              </a:rPr>
              <a:t>Vuonna 2020 </a:t>
            </a:r>
            <a:r>
              <a:rPr lang="fi-FI" sz="900" i="1" noProof="0" dirty="0" err="1">
                <a:sym typeface="Wingdings" pitchFamily="2" charset="2"/>
              </a:rPr>
              <a:t>T&amp;K-henkilöstö</a:t>
            </a:r>
            <a:r>
              <a:rPr lang="fi-FI" sz="900" i="1" noProof="0" dirty="0">
                <a:sym typeface="Wingdings" pitchFamily="2" charset="2"/>
              </a:rPr>
              <a:t> alan yrityksissä oli 72 henkilöä. Vuonna 2024 vastaava luku oli 195 henkilöä. Muilla toimialoilla kasvu on ollut pienempää, noin 10 prosenttia.</a:t>
            </a:r>
            <a:endParaRPr lang="fi-FI" sz="900" i="1" noProof="0" dirty="0"/>
          </a:p>
        </p:txBody>
      </p:sp>
      <p:sp>
        <p:nvSpPr>
          <p:cNvPr id="21" name="Alternative Process 20">
            <a:extLst>
              <a:ext uri="{FF2B5EF4-FFF2-40B4-BE49-F238E27FC236}">
                <a16:creationId xmlns:a16="http://schemas.microsoft.com/office/drawing/2014/main" id="{18010BCF-5D7E-4635-434C-B37E9326F24E}"/>
              </a:ext>
            </a:extLst>
          </p:cNvPr>
          <p:cNvSpPr/>
          <p:nvPr/>
        </p:nvSpPr>
        <p:spPr>
          <a:xfrm>
            <a:off x="1482909" y="4041474"/>
            <a:ext cx="6468006" cy="402494"/>
          </a:xfrm>
          <a:prstGeom prst="flowChartAlternateProcess">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100" b="1" noProof="0" dirty="0"/>
              <a:t>Innovaatiomenot  (sis. T&amp;K-menot) olivat 33 miljoonaa euroa vuonna 2022</a:t>
            </a:r>
          </a:p>
          <a:p>
            <a:pPr algn="ctr"/>
            <a:r>
              <a:rPr lang="fi-FI" sz="1100" b="1" noProof="0" dirty="0"/>
              <a:t>79 % yrityksistä harjoittanut jotain innovaatiotoimintaa.</a:t>
            </a:r>
          </a:p>
        </p:txBody>
      </p:sp>
    </p:spTree>
    <p:extLst>
      <p:ext uri="{BB962C8B-B14F-4D97-AF65-F5344CB8AC3E}">
        <p14:creationId xmlns:p14="http://schemas.microsoft.com/office/powerpoint/2010/main" val="75860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5F215-A5E4-EDBC-45EC-B604D999C1A7}"/>
              </a:ext>
            </a:extLst>
          </p:cNvPr>
          <p:cNvSpPr>
            <a:spLocks noGrp="1"/>
          </p:cNvSpPr>
          <p:nvPr>
            <p:ph sz="half" idx="1"/>
          </p:nvPr>
        </p:nvSpPr>
        <p:spPr>
          <a:xfrm>
            <a:off x="658800" y="1394298"/>
            <a:ext cx="3570300" cy="3044502"/>
          </a:xfrm>
        </p:spPr>
        <p:txBody>
          <a:bodyPr/>
          <a:lstStyle/>
          <a:p>
            <a:r>
              <a:rPr lang="fi-FI" sz="1200" noProof="0" dirty="0"/>
              <a:t>Alan yrityskenttä on hyvin </a:t>
            </a:r>
            <a:r>
              <a:rPr lang="fi-FI" sz="1200" b="1" noProof="0" dirty="0" err="1"/>
              <a:t>pk-</a:t>
            </a:r>
            <a:r>
              <a:rPr lang="fi-FI" sz="1200" b="1" noProof="0" dirty="0"/>
              <a:t> ja mikroyritysvaltainen</a:t>
            </a:r>
            <a:r>
              <a:rPr lang="fi-FI" sz="1200" noProof="0" dirty="0"/>
              <a:t>, vain muutama aidosti globaali suuryritys. Yritykset ovat usein </a:t>
            </a:r>
            <a:r>
              <a:rPr lang="fi-FI" sz="1200" b="1" noProof="0" dirty="0"/>
              <a:t>suunnittelijavetoisia mikroyrityksiä</a:t>
            </a:r>
            <a:r>
              <a:rPr lang="fi-FI" sz="1200" noProof="0" dirty="0"/>
              <a:t>.</a:t>
            </a:r>
          </a:p>
          <a:p>
            <a:pPr lvl="1"/>
            <a:r>
              <a:rPr lang="fi-FI" sz="1100" noProof="0" dirty="0"/>
              <a:t>Muotialan kokonaiskasvu on ollut hidasta, mutta vastuullinen muoti ja D2C-mallit kasvavat nopeasti.</a:t>
            </a:r>
          </a:p>
          <a:p>
            <a:r>
              <a:rPr lang="fi-FI" sz="1200" noProof="0" dirty="0"/>
              <a:t>Suomen keskeinen kilpailuetu on </a:t>
            </a:r>
            <a:r>
              <a:rPr lang="fi-FI" sz="1200" b="1" noProof="0" dirty="0"/>
              <a:t>kansainvälisesti tunnustettu designosaaminen</a:t>
            </a:r>
            <a:r>
              <a:rPr lang="fi-FI" sz="1200" noProof="0" dirty="0"/>
              <a:t>, joka yhdistettynä brändi-, liiketoiminta- ja digitaaliseen osaamiseen voisi mahdollistaa globaalin kasvun.</a:t>
            </a:r>
          </a:p>
          <a:p>
            <a:pPr lvl="1"/>
            <a:r>
              <a:rPr lang="fi-FI" sz="1100" noProof="0" dirty="0"/>
              <a:t>Suomalaisuuteen kytkeytyvät arvot (vastuullisuus, luonnonläheisyys, tasa-arvo) ovat vahvoja ja uskottavia bränditarinan rakennuspalikoita kansainvälisillä markkinoilla.</a:t>
            </a:r>
          </a:p>
        </p:txBody>
      </p:sp>
      <p:sp>
        <p:nvSpPr>
          <p:cNvPr id="5" name="Footer Placeholder 4">
            <a:extLst>
              <a:ext uri="{FF2B5EF4-FFF2-40B4-BE49-F238E27FC236}">
                <a16:creationId xmlns:a16="http://schemas.microsoft.com/office/drawing/2014/main" id="{0162C33F-08A7-2613-8112-792CEF347CF0}"/>
              </a:ext>
            </a:extLst>
          </p:cNvPr>
          <p:cNvSpPr>
            <a:spLocks noGrp="1"/>
          </p:cNvSpPr>
          <p:nvPr>
            <p:ph type="ftr" sz="quarter" idx="11"/>
          </p:nvPr>
        </p:nvSpPr>
        <p:spPr/>
        <p:txBody>
          <a:bodyPr/>
          <a:lstStyle/>
          <a:p>
            <a:r>
              <a:rPr lang="fi-FI" noProof="0" dirty="0"/>
              <a:t>4front.fi</a:t>
            </a:r>
          </a:p>
        </p:txBody>
      </p:sp>
      <p:sp>
        <p:nvSpPr>
          <p:cNvPr id="6" name="Slide Number Placeholder 5">
            <a:extLst>
              <a:ext uri="{FF2B5EF4-FFF2-40B4-BE49-F238E27FC236}">
                <a16:creationId xmlns:a16="http://schemas.microsoft.com/office/drawing/2014/main" id="{B2956D1B-5367-3D66-ECDE-33AD48B7A871}"/>
              </a:ext>
            </a:extLst>
          </p:cNvPr>
          <p:cNvSpPr>
            <a:spLocks noGrp="1"/>
          </p:cNvSpPr>
          <p:nvPr>
            <p:ph type="sldNum" sz="quarter" idx="12"/>
          </p:nvPr>
        </p:nvSpPr>
        <p:spPr/>
        <p:txBody>
          <a:bodyPr/>
          <a:lstStyle/>
          <a:p>
            <a:fld id="{F3566A77-A4D1-4CFF-ADB8-2F1AA0359541}" type="slidenum">
              <a:rPr lang="fi-FI" noProof="0" smtClean="0"/>
              <a:t>13</a:t>
            </a:fld>
            <a:endParaRPr lang="fi-FI" noProof="0" dirty="0"/>
          </a:p>
        </p:txBody>
      </p:sp>
      <p:sp>
        <p:nvSpPr>
          <p:cNvPr id="7" name="Title 6">
            <a:extLst>
              <a:ext uri="{FF2B5EF4-FFF2-40B4-BE49-F238E27FC236}">
                <a16:creationId xmlns:a16="http://schemas.microsoft.com/office/drawing/2014/main" id="{6A3BD08B-45A0-76D7-ED25-1A223138EF90}"/>
              </a:ext>
            </a:extLst>
          </p:cNvPr>
          <p:cNvSpPr>
            <a:spLocks noGrp="1"/>
          </p:cNvSpPr>
          <p:nvPr>
            <p:ph type="title"/>
          </p:nvPr>
        </p:nvSpPr>
        <p:spPr/>
        <p:txBody>
          <a:bodyPr/>
          <a:lstStyle/>
          <a:p>
            <a:r>
              <a:rPr lang="fi-FI" sz="3200" noProof="0" dirty="0"/>
              <a:t>Erityispiirteet ja kasvun haasteet</a:t>
            </a:r>
            <a:endParaRPr lang="fi-FI" noProof="0" dirty="0"/>
          </a:p>
        </p:txBody>
      </p:sp>
      <p:sp>
        <p:nvSpPr>
          <p:cNvPr id="10" name="Alternative Process 9">
            <a:extLst>
              <a:ext uri="{FF2B5EF4-FFF2-40B4-BE49-F238E27FC236}">
                <a16:creationId xmlns:a16="http://schemas.microsoft.com/office/drawing/2014/main" id="{0FF4BCE9-7DA6-1917-29FC-275503959AD4}"/>
              </a:ext>
            </a:extLst>
          </p:cNvPr>
          <p:cNvSpPr/>
          <p:nvPr/>
        </p:nvSpPr>
        <p:spPr>
          <a:xfrm>
            <a:off x="4566011" y="1394298"/>
            <a:ext cx="4122760" cy="3246790"/>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pPr>
            <a:r>
              <a:rPr lang="fi-FI" sz="1000" b="1" noProof="0" dirty="0"/>
              <a:t>Keskeiset kasvun haasteet</a:t>
            </a:r>
          </a:p>
          <a:p>
            <a:pPr marL="171450" indent="-171450">
              <a:spcBef>
                <a:spcPts val="400"/>
              </a:spcBef>
              <a:buFont typeface="Arial" panose="020B0604020202020204" pitchFamily="34" charset="0"/>
              <a:buChar char="•"/>
            </a:pPr>
            <a:r>
              <a:rPr lang="fi-FI" sz="1000" noProof="0" dirty="0"/>
              <a:t>Vähän kasvuhaluisia ja hyvin menestyneitä esikuvia. Tuote- ja suunnittelijalähtöinen ajattelu hallitsee.</a:t>
            </a:r>
          </a:p>
          <a:p>
            <a:pPr marL="171450" indent="-171450">
              <a:spcBef>
                <a:spcPts val="400"/>
              </a:spcBef>
              <a:buFont typeface="Arial" panose="020B0604020202020204" pitchFamily="34" charset="0"/>
              <a:buChar char="•"/>
            </a:pPr>
            <a:r>
              <a:rPr lang="fi-FI" sz="1000" noProof="0" dirty="0"/>
              <a:t>Liiketoiminta-, kaupallistamis- ja brändiosaaminen on puutteellista ja sen yhdistäminen luoviin tiimeihin on haastavaa.</a:t>
            </a:r>
          </a:p>
          <a:p>
            <a:pPr marL="171450" indent="-171450">
              <a:spcBef>
                <a:spcPts val="400"/>
              </a:spcBef>
              <a:buFont typeface="Arial" panose="020B0604020202020204" pitchFamily="34" charset="0"/>
              <a:buChar char="•"/>
            </a:pPr>
            <a:r>
              <a:rPr lang="fi-FI" sz="1000" noProof="0" dirty="0"/>
              <a:t>Ala yksityisille sijoittajille vaikeasti lähestyttävä: pitkä aikajänne, pieni kotimarkkina, hidas kassavirta. </a:t>
            </a:r>
          </a:p>
          <a:p>
            <a:pPr marL="171450" indent="-171450">
              <a:spcBef>
                <a:spcPts val="400"/>
              </a:spcBef>
              <a:buFont typeface="Arial" panose="020B0604020202020204" pitchFamily="34" charset="0"/>
              <a:buChar char="•"/>
            </a:pPr>
            <a:r>
              <a:rPr lang="fi-FI" sz="1000" noProof="0" dirty="0"/>
              <a:t>Pullonkauloja sekä yksityisessä</a:t>
            </a:r>
            <a:r>
              <a:rPr lang="fi-FI" sz="1000" dirty="0"/>
              <a:t> </a:t>
            </a:r>
            <a:r>
              <a:rPr lang="fi-FI" sz="1000" noProof="0" dirty="0"/>
              <a:t>että julkisessa rahoituksessa.</a:t>
            </a:r>
          </a:p>
          <a:p>
            <a:pPr marL="171450" indent="-171450">
              <a:spcBef>
                <a:spcPts val="400"/>
              </a:spcBef>
              <a:buFont typeface="Arial" panose="020B0604020202020204" pitchFamily="34" charset="0"/>
              <a:buChar char="•"/>
            </a:pPr>
            <a:r>
              <a:rPr lang="fi-FI" sz="1000" noProof="0" dirty="0"/>
              <a:t>Alan ekosysteemi on pieni ja hajautunut. Puutetta kansainvälisesti kiinnostavista tapahtumista, </a:t>
            </a:r>
            <a:r>
              <a:rPr lang="fi-FI" sz="1000" noProof="0" dirty="0" err="1"/>
              <a:t>kiihdyttämöistä</a:t>
            </a:r>
            <a:r>
              <a:rPr lang="fi-FI" sz="1000" noProof="0" dirty="0"/>
              <a:t> ja pysyvistä kehitysrakenteista. </a:t>
            </a:r>
          </a:p>
          <a:p>
            <a:pPr marL="171450" indent="-171450">
              <a:spcBef>
                <a:spcPts val="400"/>
              </a:spcBef>
              <a:buFont typeface="Arial" panose="020B0604020202020204" pitchFamily="34" charset="0"/>
              <a:buChar char="•"/>
            </a:pPr>
            <a:r>
              <a:rPr lang="fi-FI" sz="1000" noProof="0" dirty="0"/>
              <a:t>Osaavan työvoiman saatavuus kaupallistamiseen ja liiketoimintaan.</a:t>
            </a:r>
          </a:p>
        </p:txBody>
      </p:sp>
    </p:spTree>
    <p:extLst>
      <p:ext uri="{BB962C8B-B14F-4D97-AF65-F5344CB8AC3E}">
        <p14:creationId xmlns:p14="http://schemas.microsoft.com/office/powerpoint/2010/main" val="53752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81224C0-F9AE-933A-FAD7-F0C6E2AB7986}"/>
              </a:ext>
            </a:extLst>
          </p:cNvPr>
          <p:cNvSpPr>
            <a:spLocks noGrp="1"/>
          </p:cNvSpPr>
          <p:nvPr>
            <p:ph type="ftr" sz="quarter" idx="11"/>
          </p:nvPr>
        </p:nvSpPr>
        <p:spPr>
          <a:xfrm>
            <a:off x="5114925" y="4740160"/>
            <a:ext cx="3086100" cy="153309"/>
          </a:xfrm>
        </p:spPr>
        <p:txBody>
          <a:bodyPr anchor="ctr">
            <a:normAutofit/>
          </a:bodyPr>
          <a:lstStyle/>
          <a:p>
            <a:pPr>
              <a:spcAft>
                <a:spcPts val="600"/>
              </a:spcAft>
            </a:pPr>
            <a:r>
              <a:rPr lang="fi-FI" noProof="0" dirty="0"/>
              <a:t>4front.fi</a:t>
            </a:r>
          </a:p>
        </p:txBody>
      </p:sp>
      <p:sp>
        <p:nvSpPr>
          <p:cNvPr id="5" name="Slide Number Placeholder 4">
            <a:extLst>
              <a:ext uri="{FF2B5EF4-FFF2-40B4-BE49-F238E27FC236}">
                <a16:creationId xmlns:a16="http://schemas.microsoft.com/office/drawing/2014/main" id="{1669A35F-92CD-14ED-CA81-369C92E8D26F}"/>
              </a:ext>
            </a:extLst>
          </p:cNvPr>
          <p:cNvSpPr>
            <a:spLocks noGrp="1"/>
          </p:cNvSpPr>
          <p:nvPr>
            <p:ph type="sldNum" sz="quarter" idx="12"/>
          </p:nvPr>
        </p:nvSpPr>
        <p:spPr>
          <a:xfrm>
            <a:off x="8436771" y="4740160"/>
            <a:ext cx="504000" cy="153309"/>
          </a:xfrm>
        </p:spPr>
        <p:txBody>
          <a:bodyPr anchor="ctr">
            <a:normAutofit/>
          </a:bodyPr>
          <a:lstStyle/>
          <a:p>
            <a:pPr>
              <a:spcAft>
                <a:spcPts val="600"/>
              </a:spcAft>
            </a:pPr>
            <a:fld id="{F3566A77-A4D1-4CFF-ADB8-2F1AA0359541}" type="slidenum">
              <a:rPr lang="fi-FI" noProof="0" smtClean="0"/>
              <a:pPr>
                <a:spcAft>
                  <a:spcPts val="600"/>
                </a:spcAft>
              </a:pPr>
              <a:t>14</a:t>
            </a:fld>
            <a:endParaRPr lang="fi-FI" noProof="0" dirty="0"/>
          </a:p>
        </p:txBody>
      </p:sp>
      <p:sp>
        <p:nvSpPr>
          <p:cNvPr id="12" name="Title 5">
            <a:extLst>
              <a:ext uri="{FF2B5EF4-FFF2-40B4-BE49-F238E27FC236}">
                <a16:creationId xmlns:a16="http://schemas.microsoft.com/office/drawing/2014/main" id="{473CA810-4EA0-965E-3E12-F3AF2D053CF5}"/>
              </a:ext>
            </a:extLst>
          </p:cNvPr>
          <p:cNvSpPr>
            <a:spLocks noGrp="1"/>
          </p:cNvSpPr>
          <p:nvPr>
            <p:ph type="title"/>
          </p:nvPr>
        </p:nvSpPr>
        <p:spPr>
          <a:xfrm>
            <a:off x="657224" y="504001"/>
            <a:ext cx="7858125" cy="756000"/>
          </a:xfrm>
        </p:spPr>
        <p:txBody>
          <a:bodyPr/>
          <a:lstStyle/>
          <a:p>
            <a:r>
              <a:rPr lang="fi-FI" noProof="0" dirty="0"/>
              <a:t>Arvoverkon eri osa-alueet</a:t>
            </a:r>
            <a:br>
              <a:rPr lang="fi-FI" noProof="0" dirty="0"/>
            </a:br>
            <a:endParaRPr lang="fi-FI" noProof="0" dirty="0"/>
          </a:p>
        </p:txBody>
      </p:sp>
      <p:graphicFrame>
        <p:nvGraphicFramePr>
          <p:cNvPr id="8" name="Content Placeholder 1">
            <a:extLst>
              <a:ext uri="{FF2B5EF4-FFF2-40B4-BE49-F238E27FC236}">
                <a16:creationId xmlns:a16="http://schemas.microsoft.com/office/drawing/2014/main" id="{2098E4A9-4BE9-F4C2-0A1A-62C3887E7688}"/>
              </a:ext>
            </a:extLst>
          </p:cNvPr>
          <p:cNvGraphicFramePr>
            <a:graphicFrameLocks noGrp="1"/>
          </p:cNvGraphicFramePr>
          <p:nvPr>
            <p:ph idx="1"/>
            <p:extLst>
              <p:ext uri="{D42A27DB-BD31-4B8C-83A1-F6EECF244321}">
                <p14:modId xmlns:p14="http://schemas.microsoft.com/office/powerpoint/2010/main" val="1200454451"/>
              </p:ext>
            </p:extLst>
          </p:nvPr>
        </p:nvGraphicFramePr>
        <p:xfrm>
          <a:off x="658801" y="1100667"/>
          <a:ext cx="7858125" cy="3792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ular Callout 9">
            <a:extLst>
              <a:ext uri="{FF2B5EF4-FFF2-40B4-BE49-F238E27FC236}">
                <a16:creationId xmlns:a16="http://schemas.microsoft.com/office/drawing/2014/main" id="{DCFAAF48-AB40-FFCC-1A55-6DC6347C1E6F}"/>
              </a:ext>
            </a:extLst>
          </p:cNvPr>
          <p:cNvSpPr/>
          <p:nvPr/>
        </p:nvSpPr>
        <p:spPr>
          <a:xfrm>
            <a:off x="7630555" y="4044421"/>
            <a:ext cx="1310216" cy="596666"/>
          </a:xfrm>
          <a:prstGeom prst="wedgeRectCallout">
            <a:avLst>
              <a:gd name="adj1" fmla="val -88749"/>
              <a:gd name="adj2" fmla="val 2398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noProof="0" dirty="0">
                <a:solidFill>
                  <a:sysClr val="windowText" lastClr="000000"/>
                </a:solidFill>
              </a:rPr>
              <a:t>Vahva ”perinteinen T&amp;K”, määritelmä soveltuu hyvin</a:t>
            </a:r>
          </a:p>
        </p:txBody>
      </p:sp>
      <p:sp>
        <p:nvSpPr>
          <p:cNvPr id="11" name="Rectangular Callout 10">
            <a:extLst>
              <a:ext uri="{FF2B5EF4-FFF2-40B4-BE49-F238E27FC236}">
                <a16:creationId xmlns:a16="http://schemas.microsoft.com/office/drawing/2014/main" id="{5D73AB27-CA45-5C5F-D2F4-81737B477F5A}"/>
              </a:ext>
            </a:extLst>
          </p:cNvPr>
          <p:cNvSpPr/>
          <p:nvPr/>
        </p:nvSpPr>
        <p:spPr>
          <a:xfrm>
            <a:off x="7630555" y="2619067"/>
            <a:ext cx="1310216" cy="755999"/>
          </a:xfrm>
          <a:prstGeom prst="wedgeRectCallout">
            <a:avLst>
              <a:gd name="adj1" fmla="val -90623"/>
              <a:gd name="adj2" fmla="val 1139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50" noProof="0" dirty="0">
                <a:solidFill>
                  <a:sysClr val="windowText" lastClr="000000"/>
                </a:solidFill>
              </a:rPr>
              <a:t>Aineeton pääoma, mutta ei aina määritelmältään </a:t>
            </a:r>
            <a:r>
              <a:rPr lang="fi-FI" sz="850" noProof="0" dirty="0" err="1">
                <a:solidFill>
                  <a:sysClr val="windowText" lastClr="000000"/>
                </a:solidFill>
              </a:rPr>
              <a:t>t&amp;k:ta</a:t>
            </a:r>
            <a:r>
              <a:rPr lang="fi-FI" sz="850" noProof="0" dirty="0">
                <a:solidFill>
                  <a:sysClr val="windowText" lastClr="000000"/>
                </a:solidFill>
              </a:rPr>
              <a:t> (rahoituksen saatavuus)</a:t>
            </a:r>
          </a:p>
        </p:txBody>
      </p:sp>
      <p:sp>
        <p:nvSpPr>
          <p:cNvPr id="13" name="Rectangular Callout 12">
            <a:extLst>
              <a:ext uri="{FF2B5EF4-FFF2-40B4-BE49-F238E27FC236}">
                <a16:creationId xmlns:a16="http://schemas.microsoft.com/office/drawing/2014/main" id="{F6400018-0ED7-98A9-66F6-A079B1BDAA74}"/>
              </a:ext>
            </a:extLst>
          </p:cNvPr>
          <p:cNvSpPr/>
          <p:nvPr/>
        </p:nvSpPr>
        <p:spPr>
          <a:xfrm>
            <a:off x="7630555" y="2632796"/>
            <a:ext cx="1310216" cy="755999"/>
          </a:xfrm>
          <a:prstGeom prst="wedgeRectCallout">
            <a:avLst>
              <a:gd name="adj1" fmla="val -99024"/>
              <a:gd name="adj2" fmla="val -506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noProof="0" dirty="0">
                <a:solidFill>
                  <a:schemeClr val="tx1"/>
                </a:solidFill>
              </a:rPr>
              <a:t>Aineeton pääoma keskeisessä roolissa, mutta ei nykyisin määritelmältään </a:t>
            </a:r>
            <a:r>
              <a:rPr lang="fi-FI" sz="900" noProof="0" dirty="0" err="1">
                <a:solidFill>
                  <a:schemeClr val="tx1"/>
                </a:solidFill>
              </a:rPr>
              <a:t>T&amp;K:ta</a:t>
            </a:r>
            <a:endParaRPr lang="fi-FI" sz="900" noProof="0" dirty="0">
              <a:solidFill>
                <a:schemeClr val="tx1"/>
              </a:solidFill>
            </a:endParaRPr>
          </a:p>
        </p:txBody>
      </p:sp>
      <p:sp>
        <p:nvSpPr>
          <p:cNvPr id="2" name="Rectangular Callout 1">
            <a:extLst>
              <a:ext uri="{FF2B5EF4-FFF2-40B4-BE49-F238E27FC236}">
                <a16:creationId xmlns:a16="http://schemas.microsoft.com/office/drawing/2014/main" id="{FDA73886-9A74-1E1B-6923-8E3DFD10DE5C}"/>
              </a:ext>
            </a:extLst>
          </p:cNvPr>
          <p:cNvSpPr/>
          <p:nvPr/>
        </p:nvSpPr>
        <p:spPr>
          <a:xfrm>
            <a:off x="7630555" y="1100666"/>
            <a:ext cx="1310216" cy="596666"/>
          </a:xfrm>
          <a:prstGeom prst="wedgeRectCallout">
            <a:avLst>
              <a:gd name="adj1" fmla="val -88749"/>
              <a:gd name="adj2" fmla="val 2398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noProof="0" dirty="0">
                <a:solidFill>
                  <a:sysClr val="windowText" lastClr="000000"/>
                </a:solidFill>
              </a:rPr>
              <a:t>Vahva ”perinteinen T&amp;K”, määritelmä soveltuu hyvin</a:t>
            </a:r>
          </a:p>
        </p:txBody>
      </p:sp>
    </p:spTree>
    <p:extLst>
      <p:ext uri="{BB962C8B-B14F-4D97-AF65-F5344CB8AC3E}">
        <p14:creationId xmlns:p14="http://schemas.microsoft.com/office/powerpoint/2010/main" val="4888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B1313-F306-1E42-8C19-E8A370B1BD30}"/>
              </a:ext>
            </a:extLst>
          </p:cNvPr>
          <p:cNvSpPr>
            <a:spLocks noGrp="1"/>
          </p:cNvSpPr>
          <p:nvPr>
            <p:ph sz="half" idx="1"/>
          </p:nvPr>
        </p:nvSpPr>
        <p:spPr>
          <a:xfrm>
            <a:off x="658800" y="1394298"/>
            <a:ext cx="4256100" cy="3044502"/>
          </a:xfrm>
        </p:spPr>
        <p:txBody>
          <a:bodyPr/>
          <a:lstStyle/>
          <a:p>
            <a:pPr>
              <a:spcBef>
                <a:spcPts val="400"/>
              </a:spcBef>
            </a:pPr>
            <a:r>
              <a:rPr lang="fi-FI" sz="1200" b="1" noProof="0" dirty="0"/>
              <a:t>Brändi- ja kuluttajalähtöinen TKI </a:t>
            </a:r>
            <a:r>
              <a:rPr lang="fi-FI" sz="1200" noProof="0" dirty="0"/>
              <a:t>on usein:</a:t>
            </a:r>
          </a:p>
          <a:p>
            <a:pPr lvl="1">
              <a:spcBef>
                <a:spcPts val="400"/>
              </a:spcBef>
            </a:pPr>
            <a:r>
              <a:rPr lang="fi-FI" sz="1100" noProof="0" dirty="0"/>
              <a:t>digitaalista kehittämistä (verkkokauppa, data, automaatio)</a:t>
            </a:r>
          </a:p>
          <a:p>
            <a:pPr lvl="1">
              <a:spcBef>
                <a:spcPts val="400"/>
              </a:spcBef>
            </a:pPr>
            <a:r>
              <a:rPr lang="fi-FI" sz="1100" noProof="0" dirty="0"/>
              <a:t>brändi-, palvelu- ja konseptikehitystä</a:t>
            </a:r>
          </a:p>
          <a:p>
            <a:pPr lvl="1">
              <a:spcBef>
                <a:spcPts val="400"/>
              </a:spcBef>
            </a:pPr>
            <a:r>
              <a:rPr lang="fi-FI" sz="1100" noProof="0" dirty="0"/>
              <a:t>asiakastutkimusta</a:t>
            </a:r>
          </a:p>
          <a:p>
            <a:pPr lvl="1">
              <a:spcBef>
                <a:spcPts val="400"/>
              </a:spcBef>
            </a:pPr>
            <a:r>
              <a:rPr lang="fi-FI" sz="1100" noProof="0" dirty="0"/>
              <a:t>vastuullisuus- ja kiertotalousratkaisujen pilotointia</a:t>
            </a:r>
          </a:p>
          <a:p>
            <a:pPr>
              <a:spcBef>
                <a:spcPts val="400"/>
              </a:spcBef>
            </a:pPr>
            <a:r>
              <a:rPr lang="fi-FI" sz="1200" noProof="0" dirty="0"/>
              <a:t>Kehittämistyö on </a:t>
            </a:r>
            <a:r>
              <a:rPr lang="fi-FI" sz="1200" b="1" noProof="0" dirty="0"/>
              <a:t>jatkuvaa, iteratiivista ja kuluttajalähtöistä,</a:t>
            </a:r>
            <a:r>
              <a:rPr lang="fi-FI" sz="1200" noProof="0" dirty="0"/>
              <a:t> mutta sitä ei aina tunnisteta ja/tai raportoida </a:t>
            </a:r>
            <a:r>
              <a:rPr lang="fi-FI" sz="1200" noProof="0" dirty="0" err="1"/>
              <a:t>TKI:nä</a:t>
            </a:r>
            <a:r>
              <a:rPr lang="fi-FI" sz="1200" noProof="0" dirty="0"/>
              <a:t>.</a:t>
            </a:r>
          </a:p>
          <a:p>
            <a:pPr>
              <a:spcBef>
                <a:spcPts val="400"/>
              </a:spcBef>
            </a:pPr>
            <a:r>
              <a:rPr lang="fi-FI" sz="1200" noProof="0" dirty="0"/>
              <a:t>Alan </a:t>
            </a:r>
            <a:r>
              <a:rPr lang="fi-FI" sz="1200" b="1" noProof="0" dirty="0"/>
              <a:t>kehitystrendit</a:t>
            </a:r>
            <a:r>
              <a:rPr lang="fi-FI" sz="1200" noProof="0" dirty="0"/>
              <a:t> lisäävät tarvetta </a:t>
            </a:r>
            <a:r>
              <a:rPr lang="fi-FI" sz="1200" noProof="0" dirty="0" err="1"/>
              <a:t>TKI:lle</a:t>
            </a:r>
            <a:r>
              <a:rPr lang="fi-FI" sz="1200" noProof="0" dirty="0"/>
              <a:t>: </a:t>
            </a:r>
          </a:p>
          <a:p>
            <a:pPr lvl="1">
              <a:spcBef>
                <a:spcPts val="400"/>
              </a:spcBef>
            </a:pPr>
            <a:r>
              <a:rPr lang="fi-FI" sz="1100" noProof="0" dirty="0"/>
              <a:t>EU-sääntely: vastuullisuus, jäljitettävyys, tuotepassit</a:t>
            </a:r>
          </a:p>
          <a:p>
            <a:pPr lvl="1">
              <a:spcBef>
                <a:spcPts val="400"/>
              </a:spcBef>
            </a:pPr>
            <a:r>
              <a:rPr lang="fi-FI" sz="1100" noProof="0" dirty="0"/>
              <a:t>Digitalisaatio: D2C, data, tekoäly, virtuaaliset asiakaskokemukset</a:t>
            </a:r>
          </a:p>
          <a:p>
            <a:pPr lvl="1">
              <a:spcBef>
                <a:spcPts val="400"/>
              </a:spcBef>
            </a:pPr>
            <a:r>
              <a:rPr lang="fi-FI" sz="1050" noProof="0" dirty="0"/>
              <a:t>K</a:t>
            </a:r>
            <a:r>
              <a:rPr lang="fi-FI" sz="1100" noProof="0" dirty="0"/>
              <a:t>uluttajakäyttäytymisen muutos: arvot, yksilöllisyys, fragmentaatio</a:t>
            </a:r>
          </a:p>
          <a:p>
            <a:pPr lvl="1">
              <a:spcBef>
                <a:spcPts val="400"/>
              </a:spcBef>
            </a:pPr>
            <a:r>
              <a:rPr lang="fi-FI" sz="1100" noProof="0" dirty="0"/>
              <a:t>Tarve kuluttaja- ja markkinalähtöiselle </a:t>
            </a:r>
            <a:r>
              <a:rPr lang="fi-FI" sz="1100" noProof="0" dirty="0" err="1"/>
              <a:t>TKI:lle</a:t>
            </a:r>
            <a:r>
              <a:rPr lang="fi-FI" sz="1100" noProof="0" dirty="0"/>
              <a:t>, ei vain tuotannolle</a:t>
            </a:r>
          </a:p>
          <a:p>
            <a:pPr>
              <a:spcBef>
                <a:spcPts val="400"/>
              </a:spcBef>
            </a:pPr>
            <a:endParaRPr lang="fi-FI" sz="1200" noProof="0" dirty="0"/>
          </a:p>
        </p:txBody>
      </p:sp>
      <p:sp>
        <p:nvSpPr>
          <p:cNvPr id="5" name="Footer Placeholder 4">
            <a:extLst>
              <a:ext uri="{FF2B5EF4-FFF2-40B4-BE49-F238E27FC236}">
                <a16:creationId xmlns:a16="http://schemas.microsoft.com/office/drawing/2014/main" id="{08924C28-2770-2CC7-C5F0-45CF21F12264}"/>
              </a:ext>
            </a:extLst>
          </p:cNvPr>
          <p:cNvSpPr>
            <a:spLocks noGrp="1"/>
          </p:cNvSpPr>
          <p:nvPr>
            <p:ph type="ftr" sz="quarter" idx="11"/>
          </p:nvPr>
        </p:nvSpPr>
        <p:spPr/>
        <p:txBody>
          <a:bodyPr/>
          <a:lstStyle/>
          <a:p>
            <a:r>
              <a:rPr lang="fi-FI" noProof="0" dirty="0"/>
              <a:t>4front.fi</a:t>
            </a:r>
          </a:p>
        </p:txBody>
      </p:sp>
      <p:sp>
        <p:nvSpPr>
          <p:cNvPr id="6" name="Slide Number Placeholder 5">
            <a:extLst>
              <a:ext uri="{FF2B5EF4-FFF2-40B4-BE49-F238E27FC236}">
                <a16:creationId xmlns:a16="http://schemas.microsoft.com/office/drawing/2014/main" id="{F56D32EF-8CC9-0A77-D676-4339C8EB7546}"/>
              </a:ext>
            </a:extLst>
          </p:cNvPr>
          <p:cNvSpPr>
            <a:spLocks noGrp="1"/>
          </p:cNvSpPr>
          <p:nvPr>
            <p:ph type="sldNum" sz="quarter" idx="12"/>
          </p:nvPr>
        </p:nvSpPr>
        <p:spPr/>
        <p:txBody>
          <a:bodyPr/>
          <a:lstStyle/>
          <a:p>
            <a:fld id="{F3566A77-A4D1-4CFF-ADB8-2F1AA0359541}" type="slidenum">
              <a:rPr lang="fi-FI" noProof="0" smtClean="0"/>
              <a:t>15</a:t>
            </a:fld>
            <a:endParaRPr lang="fi-FI" noProof="0" dirty="0"/>
          </a:p>
        </p:txBody>
      </p:sp>
      <p:sp>
        <p:nvSpPr>
          <p:cNvPr id="7" name="Title 6">
            <a:extLst>
              <a:ext uri="{FF2B5EF4-FFF2-40B4-BE49-F238E27FC236}">
                <a16:creationId xmlns:a16="http://schemas.microsoft.com/office/drawing/2014/main" id="{809591AD-7AC5-8186-C3C2-6BDDC64EF20E}"/>
              </a:ext>
            </a:extLst>
          </p:cNvPr>
          <p:cNvSpPr>
            <a:spLocks noGrp="1"/>
          </p:cNvSpPr>
          <p:nvPr>
            <p:ph type="title"/>
          </p:nvPr>
        </p:nvSpPr>
        <p:spPr/>
        <p:txBody>
          <a:bodyPr/>
          <a:lstStyle/>
          <a:p>
            <a:r>
              <a:rPr lang="fi-FI" sz="2400" noProof="0" dirty="0"/>
              <a:t>Tekstiili- ja muotialan TKI-toiminnan erityispiirteitä</a:t>
            </a:r>
          </a:p>
        </p:txBody>
      </p:sp>
      <p:sp>
        <p:nvSpPr>
          <p:cNvPr id="9" name="TextBox 8">
            <a:extLst>
              <a:ext uri="{FF2B5EF4-FFF2-40B4-BE49-F238E27FC236}">
                <a16:creationId xmlns:a16="http://schemas.microsoft.com/office/drawing/2014/main" id="{478456B2-FA6C-5BD3-5396-48C2253FDE71}"/>
              </a:ext>
            </a:extLst>
          </p:cNvPr>
          <p:cNvSpPr txBox="1"/>
          <p:nvPr/>
        </p:nvSpPr>
        <p:spPr>
          <a:xfrm>
            <a:off x="628651" y="877495"/>
            <a:ext cx="7572374" cy="430887"/>
          </a:xfrm>
          <a:prstGeom prst="rect">
            <a:avLst/>
          </a:prstGeom>
          <a:noFill/>
        </p:spPr>
        <p:txBody>
          <a:bodyPr wrap="square">
            <a:spAutoFit/>
          </a:bodyPr>
          <a:lstStyle/>
          <a:p>
            <a:r>
              <a:rPr lang="fi-FI" sz="1050" i="1" noProof="0" dirty="0"/>
              <a:t>Huom. Työ on rajattu kuluttajatekstiileihin ja muotiin: vaatteet, asusteet, kodintekstiilit, </a:t>
            </a:r>
            <a:r>
              <a:rPr lang="fi-FI" sz="1050" i="1" noProof="0" dirty="0" err="1"/>
              <a:t>lifestyle</a:t>
            </a:r>
            <a:r>
              <a:rPr lang="fi-FI" sz="1050" i="1" noProof="0" dirty="0"/>
              <a:t> (ei sisällä teknisiä tekstiilejä tai kuituinnovaatioita) </a:t>
            </a:r>
          </a:p>
        </p:txBody>
      </p:sp>
      <p:sp>
        <p:nvSpPr>
          <p:cNvPr id="4" name="Alternative Process 3">
            <a:extLst>
              <a:ext uri="{FF2B5EF4-FFF2-40B4-BE49-F238E27FC236}">
                <a16:creationId xmlns:a16="http://schemas.microsoft.com/office/drawing/2014/main" id="{B6BC307F-38A8-6C63-BD28-6D38730D46E7}"/>
              </a:ext>
            </a:extLst>
          </p:cNvPr>
          <p:cNvSpPr/>
          <p:nvPr/>
        </p:nvSpPr>
        <p:spPr>
          <a:xfrm>
            <a:off x="5287617" y="1352493"/>
            <a:ext cx="3653154" cy="3246790"/>
          </a:xfrm>
          <a:prstGeom prst="flowChartAlternate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spcBef>
                <a:spcPts val="600"/>
              </a:spcBef>
            </a:pPr>
            <a:r>
              <a:rPr lang="fi-FI" sz="1050" b="1" noProof="0" dirty="0">
                <a:solidFill>
                  <a:schemeClr val="tx1"/>
                </a:solidFill>
              </a:rPr>
              <a:t>Keskeiset TKI-toiminnan haasteet </a:t>
            </a:r>
          </a:p>
          <a:p>
            <a:pPr marL="171450" indent="-171450">
              <a:spcBef>
                <a:spcPts val="600"/>
              </a:spcBef>
              <a:buFont typeface="Arial" panose="020B0604020202020204" pitchFamily="34" charset="0"/>
              <a:buChar char="•"/>
            </a:pPr>
            <a:r>
              <a:rPr lang="fi-FI" sz="1050" noProof="0" dirty="0">
                <a:solidFill>
                  <a:schemeClr val="tx1"/>
                </a:solidFill>
              </a:rPr>
              <a:t>Brändi- ja kaupallistamisosaamisen puutteet alan yrityksissä. Monet yritykset hyvin pieniä ja suunnittelijavetoisia.</a:t>
            </a:r>
          </a:p>
          <a:p>
            <a:pPr marL="171450" indent="-171450">
              <a:spcBef>
                <a:spcPts val="600"/>
              </a:spcBef>
              <a:buFont typeface="Arial" panose="020B0604020202020204" pitchFamily="34" charset="0"/>
              <a:buChar char="•"/>
            </a:pPr>
            <a:r>
              <a:rPr lang="fi-FI" sz="1050" noProof="0" dirty="0">
                <a:solidFill>
                  <a:schemeClr val="tx1"/>
                </a:solidFill>
              </a:rPr>
              <a:t>Pienten yritysten heikko kyky resursoida ja/tai rahoittaa pitkäjänteistä </a:t>
            </a:r>
            <a:r>
              <a:rPr lang="fi-FI" sz="1050" noProof="0" dirty="0" err="1">
                <a:solidFill>
                  <a:schemeClr val="tx1"/>
                </a:solidFill>
              </a:rPr>
              <a:t>TKI:tä</a:t>
            </a:r>
            <a:r>
              <a:rPr lang="fi-FI" sz="1050" noProof="0" dirty="0">
                <a:solidFill>
                  <a:schemeClr val="tx1"/>
                </a:solidFill>
              </a:rPr>
              <a:t>.</a:t>
            </a:r>
          </a:p>
          <a:p>
            <a:pPr marL="171450" indent="-171450">
              <a:spcBef>
                <a:spcPts val="600"/>
              </a:spcBef>
              <a:buFont typeface="Arial" panose="020B0604020202020204" pitchFamily="34" charset="0"/>
              <a:buChar char="•"/>
            </a:pPr>
            <a:r>
              <a:rPr lang="fi-FI" sz="1050" noProof="0" dirty="0">
                <a:solidFill>
                  <a:schemeClr val="tx1"/>
                </a:solidFill>
              </a:rPr>
              <a:t>Ekosysteemien ja yhteisten kehitysalustojen puute.</a:t>
            </a:r>
          </a:p>
          <a:p>
            <a:pPr marL="171450" indent="-171450">
              <a:spcBef>
                <a:spcPts val="600"/>
              </a:spcBef>
              <a:buFont typeface="Arial" panose="020B0604020202020204" pitchFamily="34" charset="0"/>
              <a:buChar char="•"/>
            </a:pPr>
            <a:r>
              <a:rPr lang="fi-FI" sz="1050" noProof="0" dirty="0">
                <a:solidFill>
                  <a:schemeClr val="tx1"/>
                </a:solidFill>
              </a:rPr>
              <a:t>Rahoitusinstrumenttien huono soveltuvuus aineettoman </a:t>
            </a:r>
            <a:r>
              <a:rPr lang="fi-FI" sz="1050" noProof="0" dirty="0" err="1">
                <a:solidFill>
                  <a:schemeClr val="tx1"/>
                </a:solidFill>
              </a:rPr>
              <a:t>TKI:n</a:t>
            </a:r>
            <a:r>
              <a:rPr lang="fi-FI" sz="1050" noProof="0" dirty="0">
                <a:solidFill>
                  <a:schemeClr val="tx1"/>
                </a:solidFill>
              </a:rPr>
              <a:t> rahoittamiseen</a:t>
            </a:r>
          </a:p>
          <a:p>
            <a:pPr marL="171450" indent="-171450">
              <a:spcBef>
                <a:spcPts val="600"/>
              </a:spcBef>
              <a:buFont typeface="Arial" panose="020B0604020202020204" pitchFamily="34" charset="0"/>
              <a:buChar char="•"/>
            </a:pPr>
            <a:r>
              <a:rPr lang="fi-FI" sz="1050" noProof="0" dirty="0">
                <a:solidFill>
                  <a:schemeClr val="tx1"/>
                </a:solidFill>
              </a:rPr>
              <a:t>Rahoittajien ymmärrys / yhteisen jaetun näkemyksen puute brändiin perustuvan (skaalautuvan) liiketoiminnan erityispiirteistä.</a:t>
            </a:r>
          </a:p>
        </p:txBody>
      </p:sp>
    </p:spTree>
    <p:extLst>
      <p:ext uri="{BB962C8B-B14F-4D97-AF65-F5344CB8AC3E}">
        <p14:creationId xmlns:p14="http://schemas.microsoft.com/office/powerpoint/2010/main" val="3630466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82E0BA-3522-54B2-55C7-D29C80908881}"/>
              </a:ext>
            </a:extLst>
          </p:cNvPr>
          <p:cNvSpPr>
            <a:spLocks noGrp="1"/>
          </p:cNvSpPr>
          <p:nvPr>
            <p:ph type="title"/>
          </p:nvPr>
        </p:nvSpPr>
        <p:spPr/>
        <p:txBody>
          <a:bodyPr/>
          <a:lstStyle/>
          <a:p>
            <a:r>
              <a:rPr lang="fi-FI" sz="2000" noProof="0" dirty="0"/>
              <a:t>Muotialan TKI-toiminta eroaa olennaisesti teknologia-alojen ja valmistavan teollisuuden TKI-toiminnasta</a:t>
            </a:r>
          </a:p>
        </p:txBody>
      </p:sp>
      <p:sp>
        <p:nvSpPr>
          <p:cNvPr id="4" name="Footer Placeholder 3">
            <a:extLst>
              <a:ext uri="{FF2B5EF4-FFF2-40B4-BE49-F238E27FC236}">
                <a16:creationId xmlns:a16="http://schemas.microsoft.com/office/drawing/2014/main" id="{BB12A402-FDAF-58A4-CFA3-8B318AD0EF4A}"/>
              </a:ext>
            </a:extLst>
          </p:cNvPr>
          <p:cNvSpPr>
            <a:spLocks noGrp="1"/>
          </p:cNvSpPr>
          <p:nvPr>
            <p:ph type="ftr" sz="quarter" idx="11"/>
          </p:nvPr>
        </p:nvSpPr>
        <p:spPr/>
        <p:txBody>
          <a:bodyPr/>
          <a:lstStyle/>
          <a:p>
            <a:r>
              <a:rPr lang="fi-FI" noProof="0" dirty="0"/>
              <a:t>4front.fi</a:t>
            </a:r>
          </a:p>
        </p:txBody>
      </p:sp>
      <p:sp>
        <p:nvSpPr>
          <p:cNvPr id="5" name="Slide Number Placeholder 4">
            <a:extLst>
              <a:ext uri="{FF2B5EF4-FFF2-40B4-BE49-F238E27FC236}">
                <a16:creationId xmlns:a16="http://schemas.microsoft.com/office/drawing/2014/main" id="{805BBFF8-F44E-60E2-F516-A853608BD8CA}"/>
              </a:ext>
            </a:extLst>
          </p:cNvPr>
          <p:cNvSpPr>
            <a:spLocks noGrp="1"/>
          </p:cNvSpPr>
          <p:nvPr>
            <p:ph type="sldNum" sz="quarter" idx="12"/>
          </p:nvPr>
        </p:nvSpPr>
        <p:spPr/>
        <p:txBody>
          <a:bodyPr/>
          <a:lstStyle/>
          <a:p>
            <a:fld id="{F3566A77-A4D1-4CFF-ADB8-2F1AA0359541}" type="slidenum">
              <a:rPr lang="fi-FI" noProof="0" smtClean="0"/>
              <a:t>16</a:t>
            </a:fld>
            <a:endParaRPr lang="fi-FI" noProof="0" dirty="0"/>
          </a:p>
        </p:txBody>
      </p:sp>
      <p:graphicFrame>
        <p:nvGraphicFramePr>
          <p:cNvPr id="7" name="Content Placeholder 6">
            <a:extLst>
              <a:ext uri="{FF2B5EF4-FFF2-40B4-BE49-F238E27FC236}">
                <a16:creationId xmlns:a16="http://schemas.microsoft.com/office/drawing/2014/main" id="{C3A72A86-B1C2-A79F-CCF3-A72C1573BE6C}"/>
              </a:ext>
            </a:extLst>
          </p:cNvPr>
          <p:cNvGraphicFramePr>
            <a:graphicFrameLocks noGrp="1"/>
          </p:cNvGraphicFramePr>
          <p:nvPr>
            <p:ph idx="4294967295"/>
            <p:extLst>
              <p:ext uri="{D42A27DB-BD31-4B8C-83A1-F6EECF244321}">
                <p14:modId xmlns:p14="http://schemas.microsoft.com/office/powerpoint/2010/main" val="872666111"/>
              </p:ext>
            </p:extLst>
          </p:nvPr>
        </p:nvGraphicFramePr>
        <p:xfrm>
          <a:off x="642937" y="1215438"/>
          <a:ext cx="7858125" cy="3577952"/>
        </p:xfrm>
        <a:graphic>
          <a:graphicData uri="http://schemas.openxmlformats.org/drawingml/2006/table">
            <a:tbl>
              <a:tblPr firstRow="1" bandRow="1">
                <a:tableStyleId>{6E25E649-3F16-4E02-A733-19D2CDBF48F0}</a:tableStyleId>
              </a:tblPr>
              <a:tblGrid>
                <a:gridCol w="1697356">
                  <a:extLst>
                    <a:ext uri="{9D8B030D-6E8A-4147-A177-3AD203B41FA5}">
                      <a16:colId xmlns:a16="http://schemas.microsoft.com/office/drawing/2014/main" val="3521652165"/>
                    </a:ext>
                  </a:extLst>
                </a:gridCol>
                <a:gridCol w="2826067">
                  <a:extLst>
                    <a:ext uri="{9D8B030D-6E8A-4147-A177-3AD203B41FA5}">
                      <a16:colId xmlns:a16="http://schemas.microsoft.com/office/drawing/2014/main" val="2767427526"/>
                    </a:ext>
                  </a:extLst>
                </a:gridCol>
                <a:gridCol w="3334702">
                  <a:extLst>
                    <a:ext uri="{9D8B030D-6E8A-4147-A177-3AD203B41FA5}">
                      <a16:colId xmlns:a16="http://schemas.microsoft.com/office/drawing/2014/main" val="2732855701"/>
                    </a:ext>
                  </a:extLst>
                </a:gridCol>
              </a:tblGrid>
              <a:tr h="254953">
                <a:tc>
                  <a:txBody>
                    <a:bodyPr/>
                    <a:lstStyle/>
                    <a:p>
                      <a:pPr>
                        <a:buNone/>
                      </a:pPr>
                      <a:r>
                        <a:rPr lang="fi-FI" sz="1000" noProof="0" dirty="0"/>
                        <a:t>TKI-toiminnan osa-alue</a:t>
                      </a:r>
                    </a:p>
                  </a:txBody>
                  <a:tcPr anchor="ctr"/>
                </a:tc>
                <a:tc>
                  <a:txBody>
                    <a:bodyPr/>
                    <a:lstStyle/>
                    <a:p>
                      <a:pPr>
                        <a:buNone/>
                      </a:pPr>
                      <a:r>
                        <a:rPr lang="fi-FI" sz="1000" noProof="0" dirty="0"/>
                        <a:t>Kuluttaja- &amp; brändilähtöinen muotiala</a:t>
                      </a:r>
                    </a:p>
                  </a:txBody>
                  <a:tcPr anchor="ctr"/>
                </a:tc>
                <a:tc>
                  <a:txBody>
                    <a:bodyPr/>
                    <a:lstStyle/>
                    <a:p>
                      <a:pPr>
                        <a:buNone/>
                      </a:pPr>
                      <a:r>
                        <a:rPr lang="fi-FI" sz="1000" noProof="0" dirty="0"/>
                        <a:t>Teknologia &amp; valmistava teollisuus</a:t>
                      </a:r>
                    </a:p>
                  </a:txBody>
                  <a:tcPr anchor="ctr"/>
                </a:tc>
                <a:extLst>
                  <a:ext uri="{0D108BD9-81ED-4DB2-BD59-A6C34878D82A}">
                    <a16:rowId xmlns:a16="http://schemas.microsoft.com/office/drawing/2014/main" val="1140273981"/>
                  </a:ext>
                </a:extLst>
              </a:tr>
              <a:tr h="396337">
                <a:tc>
                  <a:txBody>
                    <a:bodyPr/>
                    <a:lstStyle/>
                    <a:p>
                      <a:pPr>
                        <a:buNone/>
                      </a:pPr>
                      <a:r>
                        <a:rPr lang="fi-FI" sz="1000" b="1" noProof="0" dirty="0"/>
                        <a:t>Arvonluonnin perusta</a:t>
                      </a:r>
                      <a:endParaRPr lang="fi-FI" sz="1000" noProof="0" dirty="0"/>
                    </a:p>
                  </a:txBody>
                  <a:tcPr anchor="ctr"/>
                </a:tc>
                <a:tc>
                  <a:txBody>
                    <a:bodyPr/>
                    <a:lstStyle/>
                    <a:p>
                      <a:pPr>
                        <a:buNone/>
                      </a:pPr>
                      <a:r>
                        <a:rPr lang="fi-FI" sz="1000" noProof="0" dirty="0"/>
                        <a:t>Brändi, design, tarina, asiakaskokemus, kulttuurinen merkitys</a:t>
                      </a:r>
                    </a:p>
                  </a:txBody>
                  <a:tcPr anchor="ctr"/>
                </a:tc>
                <a:tc>
                  <a:txBody>
                    <a:bodyPr/>
                    <a:lstStyle/>
                    <a:p>
                      <a:pPr>
                        <a:buNone/>
                      </a:pPr>
                      <a:r>
                        <a:rPr lang="fi-FI" sz="1000" noProof="0" dirty="0"/>
                        <a:t>Teknologia, suorituskyky, tehokkuus, tekninen ratkaisu</a:t>
                      </a:r>
                    </a:p>
                  </a:txBody>
                  <a:tcPr anchor="ctr"/>
                </a:tc>
                <a:extLst>
                  <a:ext uri="{0D108BD9-81ED-4DB2-BD59-A6C34878D82A}">
                    <a16:rowId xmlns:a16="http://schemas.microsoft.com/office/drawing/2014/main" val="3597162079"/>
                  </a:ext>
                </a:extLst>
              </a:tr>
              <a:tr h="396337">
                <a:tc>
                  <a:txBody>
                    <a:bodyPr/>
                    <a:lstStyle/>
                    <a:p>
                      <a:pPr>
                        <a:buNone/>
                      </a:pPr>
                      <a:r>
                        <a:rPr lang="fi-FI" sz="1000" b="1" noProof="0" dirty="0" err="1"/>
                        <a:t>TKI:n</a:t>
                      </a:r>
                      <a:r>
                        <a:rPr lang="fi-FI" sz="1000" b="1" noProof="0" dirty="0"/>
                        <a:t> kohde</a:t>
                      </a:r>
                      <a:endParaRPr lang="fi-FI" sz="1000" noProof="0" dirty="0"/>
                    </a:p>
                  </a:txBody>
                  <a:tcPr anchor="ctr"/>
                </a:tc>
                <a:tc>
                  <a:txBody>
                    <a:bodyPr/>
                    <a:lstStyle/>
                    <a:p>
                      <a:pPr>
                        <a:buNone/>
                      </a:pPr>
                      <a:r>
                        <a:rPr lang="fi-FI" sz="1000" noProof="0" dirty="0"/>
                        <a:t>Konseptit, palvelut, liiketoimintamallit, asiakasrajapinta, data</a:t>
                      </a:r>
                    </a:p>
                  </a:txBody>
                  <a:tcPr anchor="ctr"/>
                </a:tc>
                <a:tc>
                  <a:txBody>
                    <a:bodyPr/>
                    <a:lstStyle/>
                    <a:p>
                      <a:pPr>
                        <a:buNone/>
                      </a:pPr>
                      <a:r>
                        <a:rPr lang="fi-FI" sz="1000" noProof="0" dirty="0"/>
                        <a:t>Tuotteet, prosessit, materiaalit, järjestelmät</a:t>
                      </a:r>
                    </a:p>
                  </a:txBody>
                  <a:tcPr anchor="ctr"/>
                </a:tc>
                <a:extLst>
                  <a:ext uri="{0D108BD9-81ED-4DB2-BD59-A6C34878D82A}">
                    <a16:rowId xmlns:a16="http://schemas.microsoft.com/office/drawing/2014/main" val="1485123992"/>
                  </a:ext>
                </a:extLst>
              </a:tr>
              <a:tr h="396337">
                <a:tc>
                  <a:txBody>
                    <a:bodyPr/>
                    <a:lstStyle/>
                    <a:p>
                      <a:pPr>
                        <a:buNone/>
                      </a:pPr>
                      <a:r>
                        <a:rPr lang="fi-FI" sz="1000" b="1" noProof="0" dirty="0" err="1"/>
                        <a:t>TKI:n</a:t>
                      </a:r>
                      <a:r>
                        <a:rPr lang="fi-FI" sz="1000" b="1" noProof="0" dirty="0"/>
                        <a:t> luonne</a:t>
                      </a:r>
                      <a:endParaRPr lang="fi-FI" sz="1000" noProof="0" dirty="0"/>
                    </a:p>
                  </a:txBody>
                  <a:tcPr anchor="ctr"/>
                </a:tc>
                <a:tc>
                  <a:txBody>
                    <a:bodyPr/>
                    <a:lstStyle/>
                    <a:p>
                      <a:pPr>
                        <a:buNone/>
                      </a:pPr>
                      <a:r>
                        <a:rPr lang="fi-FI" sz="1000" noProof="0" dirty="0"/>
                        <a:t>Iteratiivinen, “osa arkista toimintaa”, kokeileva, markkina- tai kuluttajalähtöinen</a:t>
                      </a:r>
                    </a:p>
                  </a:txBody>
                  <a:tcPr anchor="ctr"/>
                </a:tc>
                <a:tc>
                  <a:txBody>
                    <a:bodyPr/>
                    <a:lstStyle/>
                    <a:p>
                      <a:pPr>
                        <a:buNone/>
                      </a:pPr>
                      <a:r>
                        <a:rPr lang="fi-FI" sz="1000" noProof="0" dirty="0"/>
                        <a:t>Lineaarinen, vaiheistettu, tutkimuslähtöinen</a:t>
                      </a:r>
                    </a:p>
                  </a:txBody>
                  <a:tcPr anchor="ctr"/>
                </a:tc>
                <a:extLst>
                  <a:ext uri="{0D108BD9-81ED-4DB2-BD59-A6C34878D82A}">
                    <a16:rowId xmlns:a16="http://schemas.microsoft.com/office/drawing/2014/main" val="210162743"/>
                  </a:ext>
                </a:extLst>
              </a:tr>
              <a:tr h="396337">
                <a:tc>
                  <a:txBody>
                    <a:bodyPr/>
                    <a:lstStyle/>
                    <a:p>
                      <a:pPr>
                        <a:buNone/>
                      </a:pPr>
                      <a:r>
                        <a:rPr lang="fi-FI" sz="1000" b="1" noProof="0" dirty="0"/>
                        <a:t>Innovaatio</a:t>
                      </a:r>
                      <a:endParaRPr lang="fi-FI" sz="1000" noProof="0" dirty="0"/>
                    </a:p>
                  </a:txBody>
                  <a:tcPr anchor="ctr"/>
                </a:tc>
                <a:tc>
                  <a:txBody>
                    <a:bodyPr/>
                    <a:lstStyle/>
                    <a:p>
                      <a:pPr>
                        <a:buNone/>
                      </a:pPr>
                      <a:r>
                        <a:rPr lang="fi-FI" sz="1000" noProof="0" dirty="0"/>
                        <a:t>Usein aineeton ja vaikeasti patentoitava. Käytössä kuitenkin tavaramerkit ja mallinsuoja.</a:t>
                      </a:r>
                    </a:p>
                  </a:txBody>
                  <a:tcPr anchor="ctr"/>
                </a:tc>
                <a:tc>
                  <a:txBody>
                    <a:bodyPr/>
                    <a:lstStyle/>
                    <a:p>
                      <a:pPr>
                        <a:buNone/>
                      </a:pPr>
                      <a:r>
                        <a:rPr lang="fi-FI" sz="1000" noProof="0" dirty="0"/>
                        <a:t>Usein patentoitava tai teknisesti suojattava</a:t>
                      </a:r>
                    </a:p>
                  </a:txBody>
                  <a:tcPr anchor="ctr"/>
                </a:tc>
                <a:extLst>
                  <a:ext uri="{0D108BD9-81ED-4DB2-BD59-A6C34878D82A}">
                    <a16:rowId xmlns:a16="http://schemas.microsoft.com/office/drawing/2014/main" val="2468649954"/>
                  </a:ext>
                </a:extLst>
              </a:tr>
              <a:tr h="396337">
                <a:tc>
                  <a:txBody>
                    <a:bodyPr/>
                    <a:lstStyle/>
                    <a:p>
                      <a:pPr>
                        <a:buNone/>
                      </a:pPr>
                      <a:r>
                        <a:rPr lang="fi-FI" sz="1000" b="1" noProof="0" dirty="0"/>
                        <a:t>Aikajänne</a:t>
                      </a:r>
                      <a:endParaRPr lang="fi-FI" sz="1000" noProof="0" dirty="0"/>
                    </a:p>
                  </a:txBody>
                  <a:tcPr anchor="ctr"/>
                </a:tc>
                <a:tc>
                  <a:txBody>
                    <a:bodyPr/>
                    <a:lstStyle/>
                    <a:p>
                      <a:pPr>
                        <a:buNone/>
                      </a:pPr>
                      <a:r>
                        <a:rPr lang="fi-FI" sz="1000" noProof="0" dirty="0"/>
                        <a:t>Epälineaarinen: nopeat kokeilut ja pitkä brändinrakennus</a:t>
                      </a:r>
                    </a:p>
                  </a:txBody>
                  <a:tcPr anchor="ctr"/>
                </a:tc>
                <a:tc>
                  <a:txBody>
                    <a:bodyPr/>
                    <a:lstStyle/>
                    <a:p>
                      <a:pPr>
                        <a:buNone/>
                      </a:pPr>
                      <a:r>
                        <a:rPr lang="fi-FI" sz="1000" noProof="0" dirty="0"/>
                        <a:t>Ennustettavampi: T&amp;K → tuote → skaalaus</a:t>
                      </a:r>
                    </a:p>
                  </a:txBody>
                  <a:tcPr anchor="ctr"/>
                </a:tc>
                <a:extLst>
                  <a:ext uri="{0D108BD9-81ED-4DB2-BD59-A6C34878D82A}">
                    <a16:rowId xmlns:a16="http://schemas.microsoft.com/office/drawing/2014/main" val="3393151769"/>
                  </a:ext>
                </a:extLst>
              </a:tr>
              <a:tr h="396337">
                <a:tc>
                  <a:txBody>
                    <a:bodyPr/>
                    <a:lstStyle/>
                    <a:p>
                      <a:pPr>
                        <a:buNone/>
                      </a:pPr>
                      <a:r>
                        <a:rPr lang="fi-FI" sz="1000" b="1" noProof="0" dirty="0"/>
                        <a:t>Menestyksen ennustettavuus</a:t>
                      </a:r>
                      <a:endParaRPr lang="fi-FI" sz="1000" noProof="0" dirty="0"/>
                    </a:p>
                  </a:txBody>
                  <a:tcPr anchor="ctr"/>
                </a:tc>
                <a:tc>
                  <a:txBody>
                    <a:bodyPr/>
                    <a:lstStyle/>
                    <a:p>
                      <a:pPr>
                        <a:buNone/>
                      </a:pPr>
                      <a:r>
                        <a:rPr lang="fi-FI" sz="1000" noProof="0" dirty="0"/>
                        <a:t>Matala (trendit, kuluttajakäyttäytyminen)</a:t>
                      </a:r>
                    </a:p>
                  </a:txBody>
                  <a:tcPr anchor="ctr"/>
                </a:tc>
                <a:tc>
                  <a:txBody>
                    <a:bodyPr/>
                    <a:lstStyle/>
                    <a:p>
                      <a:pPr>
                        <a:buNone/>
                      </a:pPr>
                      <a:r>
                        <a:rPr lang="fi-FI" sz="1000" noProof="0" dirty="0"/>
                        <a:t>Korkeampi (tekniset mittarit, tuotteen laadun parantaminen tai tuotannon tehostaminen, </a:t>
                      </a:r>
                      <a:r>
                        <a:rPr lang="fi-FI" sz="1000" noProof="0" dirty="0" err="1"/>
                        <a:t>roadmapit</a:t>
                      </a:r>
                      <a:r>
                        <a:rPr lang="fi-FI" sz="1000" noProof="0" dirty="0"/>
                        <a:t>)</a:t>
                      </a:r>
                    </a:p>
                  </a:txBody>
                  <a:tcPr anchor="ctr"/>
                </a:tc>
                <a:extLst>
                  <a:ext uri="{0D108BD9-81ED-4DB2-BD59-A6C34878D82A}">
                    <a16:rowId xmlns:a16="http://schemas.microsoft.com/office/drawing/2014/main" val="1295819779"/>
                  </a:ext>
                </a:extLst>
              </a:tr>
              <a:tr h="396337">
                <a:tc>
                  <a:txBody>
                    <a:bodyPr/>
                    <a:lstStyle/>
                    <a:p>
                      <a:pPr>
                        <a:buNone/>
                      </a:pPr>
                      <a:r>
                        <a:rPr lang="fi-FI" sz="1000" b="1" noProof="0" dirty="0" err="1"/>
                        <a:t>T&amp;K:n</a:t>
                      </a:r>
                      <a:r>
                        <a:rPr lang="fi-FI" sz="1000" b="1" noProof="0" dirty="0"/>
                        <a:t> ja innovaatiotoiminnan raja</a:t>
                      </a:r>
                      <a:endParaRPr lang="fi-FI" sz="1000" noProof="0" dirty="0"/>
                    </a:p>
                  </a:txBody>
                  <a:tcPr anchor="ctr"/>
                </a:tc>
                <a:tc>
                  <a:txBody>
                    <a:bodyPr/>
                    <a:lstStyle/>
                    <a:p>
                      <a:pPr>
                        <a:buNone/>
                      </a:pPr>
                      <a:r>
                        <a:rPr lang="fi-FI" sz="1000" noProof="0" dirty="0"/>
                        <a:t>Häilyvä. Kehitys ja kaupallistaminen kietoutuvat.</a:t>
                      </a:r>
                    </a:p>
                  </a:txBody>
                  <a:tcPr anchor="ctr"/>
                </a:tc>
                <a:tc>
                  <a:txBody>
                    <a:bodyPr/>
                    <a:lstStyle/>
                    <a:p>
                      <a:pPr>
                        <a:buNone/>
                      </a:pPr>
                      <a:r>
                        <a:rPr lang="fi-FI" sz="1000" noProof="0" dirty="0"/>
                        <a:t>Selkeä. T&amp;K on selkeämmin erotettavissa kaupallistamisesta ja tuotannosta. Ohjelmistojen kehittäminen kuitenkin rajattu ulkopuolelle.</a:t>
                      </a:r>
                    </a:p>
                  </a:txBody>
                  <a:tcPr anchor="ctr"/>
                </a:tc>
                <a:extLst>
                  <a:ext uri="{0D108BD9-81ED-4DB2-BD59-A6C34878D82A}">
                    <a16:rowId xmlns:a16="http://schemas.microsoft.com/office/drawing/2014/main" val="2876385694"/>
                  </a:ext>
                </a:extLst>
              </a:tr>
              <a:tr h="396337">
                <a:tc>
                  <a:txBody>
                    <a:bodyPr/>
                    <a:lstStyle/>
                    <a:p>
                      <a:pPr>
                        <a:buNone/>
                      </a:pPr>
                      <a:r>
                        <a:rPr lang="fi-FI" sz="1000" b="1" noProof="0" dirty="0" err="1"/>
                        <a:t>TKI:n</a:t>
                      </a:r>
                      <a:r>
                        <a:rPr lang="fi-FI" sz="1000" b="1" noProof="0" dirty="0"/>
                        <a:t> mittarit</a:t>
                      </a:r>
                      <a:endParaRPr lang="fi-FI" sz="1000" noProof="0" dirty="0"/>
                    </a:p>
                  </a:txBody>
                  <a:tcPr anchor="ctr"/>
                </a:tc>
                <a:tc>
                  <a:txBody>
                    <a:bodyPr/>
                    <a:lstStyle/>
                    <a:p>
                      <a:pPr>
                        <a:buNone/>
                      </a:pPr>
                      <a:r>
                        <a:rPr lang="fi-FI" sz="1000" noProof="0" dirty="0"/>
                        <a:t>Brändivoima, asiakasuskollisuus, konversiot, kansainvälinen veto</a:t>
                      </a:r>
                    </a:p>
                  </a:txBody>
                  <a:tcPr anchor="ctr"/>
                </a:tc>
                <a:tc>
                  <a:txBody>
                    <a:bodyPr/>
                    <a:lstStyle/>
                    <a:p>
                      <a:pPr>
                        <a:buNone/>
                      </a:pPr>
                      <a:r>
                        <a:rPr lang="fi-FI" sz="1000" noProof="0" dirty="0"/>
                        <a:t>Suorituskyky, kustannustehokkuus, TRL</a:t>
                      </a:r>
                    </a:p>
                  </a:txBody>
                  <a:tcPr anchor="ctr"/>
                </a:tc>
                <a:extLst>
                  <a:ext uri="{0D108BD9-81ED-4DB2-BD59-A6C34878D82A}">
                    <a16:rowId xmlns:a16="http://schemas.microsoft.com/office/drawing/2014/main" val="1038019422"/>
                  </a:ext>
                </a:extLst>
              </a:tr>
            </a:tbl>
          </a:graphicData>
        </a:graphic>
      </p:graphicFrame>
    </p:spTree>
    <p:extLst>
      <p:ext uri="{BB962C8B-B14F-4D97-AF65-F5344CB8AC3E}">
        <p14:creationId xmlns:p14="http://schemas.microsoft.com/office/powerpoint/2010/main" val="399052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5BEB-EBA3-70ED-5D69-356E95EB298B}"/>
              </a:ext>
            </a:extLst>
          </p:cNvPr>
          <p:cNvSpPr>
            <a:spLocks noGrp="1"/>
          </p:cNvSpPr>
          <p:nvPr>
            <p:ph type="ctrTitle"/>
          </p:nvPr>
        </p:nvSpPr>
        <p:spPr/>
        <p:txBody>
          <a:bodyPr/>
          <a:lstStyle/>
          <a:p>
            <a:r>
              <a:rPr lang="fi-FI" dirty="0"/>
              <a:t>2</a:t>
            </a:r>
            <a:r>
              <a:rPr lang="fi-FI" noProof="0" dirty="0"/>
              <a:t>. TKI-rahoitusmuodot ja niiden soveltuvuus tekstiili- ja muotialalle</a:t>
            </a:r>
          </a:p>
        </p:txBody>
      </p:sp>
      <p:sp>
        <p:nvSpPr>
          <p:cNvPr id="3" name="Subtitle 2">
            <a:extLst>
              <a:ext uri="{FF2B5EF4-FFF2-40B4-BE49-F238E27FC236}">
                <a16:creationId xmlns:a16="http://schemas.microsoft.com/office/drawing/2014/main" id="{DC56DFC5-C6FA-3204-8229-F9AD468CBECF}"/>
              </a:ext>
            </a:extLst>
          </p:cNvPr>
          <p:cNvSpPr>
            <a:spLocks noGrp="1"/>
          </p:cNvSpPr>
          <p:nvPr>
            <p:ph type="subTitle" idx="1"/>
          </p:nvPr>
        </p:nvSpPr>
        <p:spPr/>
        <p:txBody>
          <a:bodyPr/>
          <a:lstStyle/>
          <a:p>
            <a:endParaRPr lang="fi-FI" noProof="0" dirty="0"/>
          </a:p>
        </p:txBody>
      </p:sp>
    </p:spTree>
    <p:extLst>
      <p:ext uri="{BB962C8B-B14F-4D97-AF65-F5344CB8AC3E}">
        <p14:creationId xmlns:p14="http://schemas.microsoft.com/office/powerpoint/2010/main" val="424756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A136CB-4F6C-8ACE-6181-4975007BEA13}"/>
              </a:ext>
            </a:extLst>
          </p:cNvPr>
          <p:cNvSpPr>
            <a:spLocks noGrp="1"/>
          </p:cNvSpPr>
          <p:nvPr>
            <p:ph sz="half" idx="1"/>
          </p:nvPr>
        </p:nvSpPr>
        <p:spPr>
          <a:xfrm>
            <a:off x="658800" y="1394298"/>
            <a:ext cx="5236392" cy="3044502"/>
          </a:xfrm>
        </p:spPr>
        <p:txBody>
          <a:bodyPr/>
          <a:lstStyle/>
          <a:p>
            <a:pPr marL="0" indent="0">
              <a:buNone/>
            </a:pPr>
            <a:r>
              <a:rPr lang="fi-FI" sz="1100" b="1" noProof="0" dirty="0"/>
              <a:t>EU-taso (GBER 651/2014 / 615/2014, lisätietoja </a:t>
            </a:r>
            <a:r>
              <a:rPr lang="fi-FI" sz="1100" b="1" noProof="0" dirty="0" err="1"/>
              <a:t>liiteessä</a:t>
            </a:r>
            <a:r>
              <a:rPr lang="fi-FI" sz="1100" b="1" noProof="0" dirty="0"/>
              <a:t> 1)</a:t>
            </a:r>
            <a:endParaRPr lang="fi-FI" sz="1100" noProof="0" dirty="0"/>
          </a:p>
          <a:p>
            <a:r>
              <a:rPr lang="fi-FI" sz="1100" noProof="0" dirty="0"/>
              <a:t>Keskeiset tukimuodot:</a:t>
            </a:r>
          </a:p>
          <a:p>
            <a:pPr lvl="1"/>
            <a:r>
              <a:rPr lang="fi-FI" sz="1100" noProof="0" dirty="0"/>
              <a:t>Tutkimus- ja kehityshankkeet (perustutkimus, teollinen tutkimus, kokeellinen kehittäminen, </a:t>
            </a:r>
            <a:r>
              <a:rPr lang="fi-FI" sz="1100" dirty="0"/>
              <a:t>toteutettavuustutkimukset</a:t>
            </a:r>
            <a:r>
              <a:rPr lang="fi-FI" sz="1100" noProof="0" dirty="0"/>
              <a:t>)</a:t>
            </a:r>
          </a:p>
          <a:p>
            <a:pPr lvl="1"/>
            <a:r>
              <a:rPr lang="fi-FI" sz="1100" noProof="0" dirty="0"/>
              <a:t>Innovaatiotuki pk-yrityksille</a:t>
            </a:r>
          </a:p>
          <a:p>
            <a:r>
              <a:rPr lang="fi-FI" sz="1100" noProof="0" dirty="0"/>
              <a:t>Tuki-intensiteetti: n. 25–100 % riippuen T&amp;K-vaiheesta</a:t>
            </a:r>
          </a:p>
          <a:p>
            <a:r>
              <a:rPr lang="fi-FI" sz="1100" noProof="0" dirty="0"/>
              <a:t>Rajaa selvästi: ei rutiiniluonteista kehittämistä, edellyttää uutuusarvoa</a:t>
            </a:r>
          </a:p>
          <a:p>
            <a:pPr marL="0" indent="0">
              <a:buNone/>
            </a:pPr>
            <a:r>
              <a:rPr lang="fi-FI" sz="1100" b="1" noProof="0" dirty="0"/>
              <a:t>Keskeiset määritelmät</a:t>
            </a:r>
            <a:endParaRPr lang="fi-FI" sz="1100" noProof="0" dirty="0"/>
          </a:p>
          <a:p>
            <a:r>
              <a:rPr lang="fi-FI" sz="1100" i="1" noProof="0" dirty="0"/>
              <a:t>Teollinen tutkimus</a:t>
            </a:r>
            <a:r>
              <a:rPr lang="fi-FI" sz="1100" noProof="0" dirty="0"/>
              <a:t>: uuden tiedon tuottaminen uusien ratkaisujen kehittämiseksi</a:t>
            </a:r>
          </a:p>
          <a:p>
            <a:r>
              <a:rPr lang="fi-FI" sz="1100" i="1" noProof="0" dirty="0"/>
              <a:t>Kokeellinen kehittäminen</a:t>
            </a:r>
            <a:r>
              <a:rPr lang="fi-FI" sz="1100" noProof="0" dirty="0"/>
              <a:t>: prototyypit, pilotointi, validointi todellisissa käyttöympäristöissä</a:t>
            </a:r>
          </a:p>
          <a:p>
            <a:r>
              <a:rPr lang="fi-FI" sz="1100" i="1" noProof="0" dirty="0"/>
              <a:t>Pk-innovaatiotuki</a:t>
            </a:r>
            <a:r>
              <a:rPr lang="fi-FI" sz="1100" noProof="0" dirty="0"/>
              <a:t>: IPR, osaaminen ja innovaatiopalvelut (</a:t>
            </a:r>
            <a:r>
              <a:rPr lang="fi-FI" sz="1100" noProof="0" dirty="0" err="1"/>
              <a:t>max</a:t>
            </a:r>
            <a:r>
              <a:rPr lang="fi-FI" sz="1100" noProof="0" dirty="0"/>
              <a:t> ~50 %)</a:t>
            </a:r>
          </a:p>
          <a:p>
            <a:pPr marL="0" indent="0">
              <a:buNone/>
            </a:pPr>
            <a:r>
              <a:rPr lang="fi-FI" sz="1100" b="1" dirty="0"/>
              <a:t>De </a:t>
            </a:r>
            <a:r>
              <a:rPr lang="fi-FI" sz="1100" b="1" dirty="0" err="1"/>
              <a:t>minimis</a:t>
            </a:r>
            <a:r>
              <a:rPr lang="fi-FI" sz="1100" b="1" dirty="0"/>
              <a:t> -tuki </a:t>
            </a:r>
            <a:r>
              <a:rPr lang="fi-FI" sz="1100" dirty="0"/>
              <a:t>on vähämerkityksistä tukea, joka ei kuulu EU:n valtiontukisääntöjen soveltamisalaan eikä siten ryhmäpoikkeusasetuksen piiriin (</a:t>
            </a:r>
            <a:r>
              <a:rPr lang="fi-FI" sz="1100" dirty="0">
                <a:hlinkClick r:id="rId2">
                  <a:extLst>
                    <a:ext uri="{A12FA001-AC4F-418D-AE19-62706E023703}">
                      <ahyp:hlinkClr xmlns:ahyp="http://schemas.microsoft.com/office/drawing/2018/hyperlinkcolor" val="tx"/>
                    </a:ext>
                  </a:extLst>
                </a:hlinkClick>
              </a:rPr>
              <a:t>oma asetus</a:t>
            </a:r>
            <a:r>
              <a:rPr lang="fi-FI" sz="1100" dirty="0"/>
              <a:t>).</a:t>
            </a:r>
          </a:p>
          <a:p>
            <a:endParaRPr lang="fi-FI" sz="1100" noProof="0" dirty="0"/>
          </a:p>
          <a:p>
            <a:endParaRPr lang="fi-FI" sz="1100" noProof="0" dirty="0"/>
          </a:p>
        </p:txBody>
      </p:sp>
      <p:sp>
        <p:nvSpPr>
          <p:cNvPr id="4" name="Footer Placeholder 3">
            <a:extLst>
              <a:ext uri="{FF2B5EF4-FFF2-40B4-BE49-F238E27FC236}">
                <a16:creationId xmlns:a16="http://schemas.microsoft.com/office/drawing/2014/main" id="{7EE01375-8082-6150-758E-90155954DCB4}"/>
              </a:ext>
            </a:extLst>
          </p:cNvPr>
          <p:cNvSpPr>
            <a:spLocks noGrp="1"/>
          </p:cNvSpPr>
          <p:nvPr>
            <p:ph type="ftr" sz="quarter" idx="11"/>
          </p:nvPr>
        </p:nvSpPr>
        <p:spPr/>
        <p:txBody>
          <a:bodyPr/>
          <a:lstStyle/>
          <a:p>
            <a:r>
              <a:rPr lang="en-US" dirty="0"/>
              <a:t>4front.fi</a:t>
            </a:r>
          </a:p>
        </p:txBody>
      </p:sp>
      <p:sp>
        <p:nvSpPr>
          <p:cNvPr id="5" name="Slide Number Placeholder 4">
            <a:extLst>
              <a:ext uri="{FF2B5EF4-FFF2-40B4-BE49-F238E27FC236}">
                <a16:creationId xmlns:a16="http://schemas.microsoft.com/office/drawing/2014/main" id="{B0257EE0-1C31-97AF-2D7B-5713AC0E7D1C}"/>
              </a:ext>
            </a:extLst>
          </p:cNvPr>
          <p:cNvSpPr>
            <a:spLocks noGrp="1"/>
          </p:cNvSpPr>
          <p:nvPr>
            <p:ph type="sldNum" sz="quarter" idx="12"/>
          </p:nvPr>
        </p:nvSpPr>
        <p:spPr/>
        <p:txBody>
          <a:bodyPr/>
          <a:lstStyle/>
          <a:p>
            <a:fld id="{F3566A77-A4D1-4CFF-ADB8-2F1AA0359541}" type="slidenum">
              <a:rPr lang="en-US" smtClean="0"/>
              <a:t>18</a:t>
            </a:fld>
            <a:endParaRPr lang="en-US"/>
          </a:p>
        </p:txBody>
      </p:sp>
      <p:sp>
        <p:nvSpPr>
          <p:cNvPr id="6" name="Title 5">
            <a:extLst>
              <a:ext uri="{FF2B5EF4-FFF2-40B4-BE49-F238E27FC236}">
                <a16:creationId xmlns:a16="http://schemas.microsoft.com/office/drawing/2014/main" id="{F14453BC-7E94-FD2C-3344-7309CE6B7CF7}"/>
              </a:ext>
            </a:extLst>
          </p:cNvPr>
          <p:cNvSpPr>
            <a:spLocks noGrp="1"/>
          </p:cNvSpPr>
          <p:nvPr>
            <p:ph type="title"/>
          </p:nvPr>
        </p:nvSpPr>
        <p:spPr/>
        <p:txBody>
          <a:bodyPr/>
          <a:lstStyle/>
          <a:p>
            <a:r>
              <a:rPr lang="en-GB" dirty="0" err="1"/>
              <a:t>Valtiontukisääntely</a:t>
            </a:r>
            <a:r>
              <a:rPr lang="en-GB" dirty="0"/>
              <a:t> </a:t>
            </a:r>
            <a:r>
              <a:rPr lang="en-GB" dirty="0" err="1"/>
              <a:t>ja</a:t>
            </a:r>
            <a:r>
              <a:rPr lang="en-GB" dirty="0"/>
              <a:t> T&amp;K-</a:t>
            </a:r>
            <a:r>
              <a:rPr lang="en-GB" dirty="0" err="1"/>
              <a:t>määritelmät</a:t>
            </a:r>
            <a:endParaRPr lang="fi-FI" dirty="0"/>
          </a:p>
        </p:txBody>
      </p:sp>
      <p:sp>
        <p:nvSpPr>
          <p:cNvPr id="7" name="Rectangle 6">
            <a:extLst>
              <a:ext uri="{FF2B5EF4-FFF2-40B4-BE49-F238E27FC236}">
                <a16:creationId xmlns:a16="http://schemas.microsoft.com/office/drawing/2014/main" id="{D5137701-1CC4-FAF3-D8BF-5BDA9A6BA294}"/>
              </a:ext>
            </a:extLst>
          </p:cNvPr>
          <p:cNvSpPr/>
          <p:nvPr/>
        </p:nvSpPr>
        <p:spPr>
          <a:xfrm>
            <a:off x="5895192" y="1166964"/>
            <a:ext cx="3130474" cy="34991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50" i="1" dirty="0"/>
              <a:t>Tekstiili- ja muotialan TKI-toiminnan kannalta valtiontukisääntely rajaa tuen ensisijaisesti sellaiseen kehittämiseen, jossa syntyy uutta tietoa, ratkaisuja tai merkittäviä parannuksia esimerkiksi prosesseihin, tuotantomenetelmiin tai digitaalisiin toimintamalleihin. </a:t>
            </a:r>
          </a:p>
          <a:p>
            <a:endParaRPr lang="fi-FI" sz="1050" i="1" dirty="0"/>
          </a:p>
          <a:p>
            <a:r>
              <a:rPr lang="fi-FI" sz="1050" i="1" dirty="0"/>
              <a:t>Sen sijaan kuluttajalähtöinen liiketoiminnan kehittäminen, kuten brändin rakentaminen, mallistojen kaupallinen suunnittelu tai markkinointiin liittyvät toimet, ei kuulu T&amp;K-tuen piiriin, koska se ei täytä tutkimus- ja kehittämistoiminnan kriteerejä. </a:t>
            </a:r>
          </a:p>
          <a:p>
            <a:endParaRPr lang="fi-FI" sz="1050" i="1" dirty="0"/>
          </a:p>
          <a:p>
            <a:r>
              <a:rPr lang="fi-FI" sz="1050" i="1" dirty="0"/>
              <a:t>Näihin tarpeisiin soveltuu paremmin de </a:t>
            </a:r>
            <a:r>
              <a:rPr lang="fi-FI" sz="1050" i="1" dirty="0" err="1"/>
              <a:t>minimis</a:t>
            </a:r>
            <a:r>
              <a:rPr lang="fi-FI" sz="1050" i="1" dirty="0"/>
              <a:t> -tuki, jossa sääntely on joustavampaa, mutta tukimäärät rajallisempia. Lisäksi pk-yrityksille suunnattu innovaatiotuki voi olla relevantti erityisesti osaamisen hankintaan, </a:t>
            </a:r>
            <a:r>
              <a:rPr lang="fi-FI" sz="1050" i="1" dirty="0" err="1"/>
              <a:t>IPR:ään</a:t>
            </a:r>
            <a:r>
              <a:rPr lang="fi-FI" sz="1050" i="1" dirty="0"/>
              <a:t> ja ulkopuolisten asiantuntija- ja testauspalveluiden hyödyntämiseen.</a:t>
            </a:r>
          </a:p>
        </p:txBody>
      </p:sp>
    </p:spTree>
    <p:extLst>
      <p:ext uri="{BB962C8B-B14F-4D97-AF65-F5344CB8AC3E}">
        <p14:creationId xmlns:p14="http://schemas.microsoft.com/office/powerpoint/2010/main" val="189830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65231E5-EC6B-4FD6-3D88-0A17C2CF6E07}"/>
              </a:ext>
            </a:extLst>
          </p:cNvPr>
          <p:cNvSpPr>
            <a:spLocks noGrp="1"/>
          </p:cNvSpPr>
          <p:nvPr>
            <p:ph sz="half" idx="1"/>
          </p:nvPr>
        </p:nvSpPr>
        <p:spPr>
          <a:xfrm>
            <a:off x="658800" y="1394298"/>
            <a:ext cx="3800475" cy="3044502"/>
          </a:xfrm>
        </p:spPr>
        <p:txBody>
          <a:bodyPr/>
          <a:lstStyle/>
          <a:p>
            <a:r>
              <a:rPr lang="fi-FI" sz="1100" noProof="0" dirty="0"/>
              <a:t>Business Finlandin T&amp;K-rahoituksesta säädetään </a:t>
            </a:r>
            <a:r>
              <a:rPr lang="fi-FI" sz="1100" b="1" noProof="0" dirty="0"/>
              <a:t>valtioneuvoston asetuksessa tutkimus-, kehittämis- ja innovaatiotoiminnan rahoituksesta </a:t>
            </a:r>
            <a:r>
              <a:rPr lang="fi-FI" sz="1100" noProof="0" dirty="0"/>
              <a:t>(1444/2014)</a:t>
            </a:r>
          </a:p>
          <a:p>
            <a:pPr lvl="1"/>
            <a:r>
              <a:rPr lang="fi-FI" sz="1000" noProof="0" dirty="0"/>
              <a:t>Lähtökohtana EU:n ryhmäpoikkeusasetus ja sen määritelmät sekä valtionavustuslaki (688/2001)</a:t>
            </a:r>
            <a:endParaRPr lang="fi-FI" sz="1100" b="1" noProof="0" dirty="0"/>
          </a:p>
          <a:p>
            <a:r>
              <a:rPr lang="fi-FI" sz="1100" b="1" noProof="0" dirty="0"/>
              <a:t>Business Finlandin omissa rahoitusehdoissa</a:t>
            </a:r>
            <a:r>
              <a:rPr lang="fi-FI" sz="1100" noProof="0" dirty="0"/>
              <a:t> t&amp;k-toimintaa ei ole määritelty tai rajattu.</a:t>
            </a:r>
          </a:p>
          <a:p>
            <a:r>
              <a:rPr lang="fi-FI" sz="1100" noProof="0" dirty="0"/>
              <a:t>Tarkempi määrittely rahoituskelpoisista kustannuksista </a:t>
            </a:r>
            <a:r>
              <a:rPr lang="fi-FI" sz="1100" b="1" noProof="0" dirty="0"/>
              <a:t>rahoituspalveluittain</a:t>
            </a:r>
            <a:r>
              <a:rPr lang="fi-FI" sz="1100" noProof="0" dirty="0"/>
              <a:t> (pohjana EU:n ryhmäpoikkeusasetuksen mukaiset Tukiohjelmakuvaukset EU:lle)</a:t>
            </a:r>
          </a:p>
          <a:p>
            <a:pPr lvl="1"/>
            <a:r>
              <a:rPr lang="fi-FI" sz="1000" noProof="0" dirty="0">
                <a:hlinkClick r:id="rId2" tooltip="tukiohjelma PK-yritykset"/>
              </a:rPr>
              <a:t>Business Finlandin tukiohjelma pk-yritysten innovaatiotoimintaan</a:t>
            </a:r>
            <a:r>
              <a:rPr lang="fi-FI" sz="1000" noProof="0" dirty="0"/>
              <a:t>; </a:t>
            </a:r>
          </a:p>
          <a:p>
            <a:pPr lvl="1"/>
            <a:r>
              <a:rPr lang="fi-FI" sz="1000" noProof="0" dirty="0">
                <a:hlinkClick r:id="rId3" tooltip="tukiohjelma T&amp;K"/>
              </a:rPr>
              <a:t>Business Finlandin tukiohjelma tutkimus- ja kehittämishankkeisiin</a:t>
            </a:r>
            <a:endParaRPr lang="fi-FI" sz="1000" noProof="0" dirty="0"/>
          </a:p>
          <a:p>
            <a:endParaRPr lang="fi-FI" sz="1600" noProof="0" dirty="0"/>
          </a:p>
        </p:txBody>
      </p:sp>
      <p:sp>
        <p:nvSpPr>
          <p:cNvPr id="12" name="Content Placeholder 11">
            <a:extLst>
              <a:ext uri="{FF2B5EF4-FFF2-40B4-BE49-F238E27FC236}">
                <a16:creationId xmlns:a16="http://schemas.microsoft.com/office/drawing/2014/main" id="{8666C480-CED3-0CC1-E2A8-41C5857B2188}"/>
              </a:ext>
            </a:extLst>
          </p:cNvPr>
          <p:cNvSpPr>
            <a:spLocks noGrp="1"/>
          </p:cNvSpPr>
          <p:nvPr>
            <p:ph sz="half" idx="2"/>
          </p:nvPr>
        </p:nvSpPr>
        <p:spPr/>
        <p:txBody>
          <a:bodyPr/>
          <a:lstStyle/>
          <a:p>
            <a:pPr>
              <a:spcBef>
                <a:spcPts val="400"/>
              </a:spcBef>
            </a:pPr>
            <a:r>
              <a:rPr lang="fi-FI" sz="1100" b="1" noProof="0" dirty="0"/>
              <a:t>Vähämerkityksellistä (de </a:t>
            </a:r>
            <a:r>
              <a:rPr lang="fi-FI" sz="1100" b="1" noProof="0" dirty="0" err="1"/>
              <a:t>minimis</a:t>
            </a:r>
            <a:r>
              <a:rPr lang="fi-FI" sz="1100" b="1" noProof="0" dirty="0"/>
              <a:t>) tukea </a:t>
            </a:r>
            <a:r>
              <a:rPr lang="fi-FI" sz="1100" noProof="0" dirty="0"/>
              <a:t>ei tarvitsee ilmoittaa komissiolle eikä siitä ole vastaavaa kuvausta.</a:t>
            </a:r>
          </a:p>
          <a:p>
            <a:pPr>
              <a:spcBef>
                <a:spcPts val="400"/>
              </a:spcBef>
            </a:pPr>
            <a:r>
              <a:rPr lang="fi-FI" sz="1100" noProof="0" dirty="0"/>
              <a:t>Seuraavissa Business Finlandin palveluissa rahoitus myönnetään / on myönnetty </a:t>
            </a:r>
            <a:r>
              <a:rPr lang="fi-FI" sz="1100" b="1" noProof="0" dirty="0"/>
              <a:t>de </a:t>
            </a:r>
            <a:r>
              <a:rPr lang="fi-FI" sz="1100" b="1" noProof="0" dirty="0" err="1"/>
              <a:t>minimis</a:t>
            </a:r>
            <a:r>
              <a:rPr lang="fi-FI" sz="1100" b="1" noProof="0" dirty="0"/>
              <a:t> –tukena. </a:t>
            </a:r>
            <a:r>
              <a:rPr lang="fi-FI" sz="1100" noProof="0" dirty="0"/>
              <a:t>Näistä kuitenkin valtaosa on lopetettu tai tauolla</a:t>
            </a:r>
            <a:r>
              <a:rPr lang="fi-FI" sz="1100" b="1" noProof="0" dirty="0"/>
              <a:t>.</a:t>
            </a:r>
          </a:p>
          <a:p>
            <a:pPr lvl="1">
              <a:spcBef>
                <a:spcPts val="400"/>
              </a:spcBef>
            </a:pPr>
            <a:r>
              <a:rPr lang="fi-FI" sz="950" noProof="0" dirty="0">
                <a:hlinkClick r:id="rId4" tooltip="Tempo"/>
              </a:rPr>
              <a:t>Sprint (uusi)</a:t>
            </a:r>
          </a:p>
          <a:p>
            <a:pPr lvl="1">
              <a:spcBef>
                <a:spcPts val="400"/>
              </a:spcBef>
            </a:pPr>
            <a:r>
              <a:rPr lang="fi-FI" sz="950" noProof="0" dirty="0">
                <a:hlinkClick r:id="rId4" tooltip="Tempo"/>
              </a:rPr>
              <a:t>Tempo</a:t>
            </a:r>
            <a:endParaRPr lang="fi-FI" sz="950" noProof="0" dirty="0"/>
          </a:p>
          <a:p>
            <a:pPr lvl="1">
              <a:spcBef>
                <a:spcPts val="400"/>
              </a:spcBef>
            </a:pPr>
            <a:r>
              <a:rPr lang="fi-FI" sz="950" noProof="0" dirty="0">
                <a:hlinkClick r:id="rId5" tooltip="Talent"/>
              </a:rPr>
              <a:t>Talent</a:t>
            </a:r>
            <a:endParaRPr lang="fi-FI" sz="950" noProof="0" dirty="0"/>
          </a:p>
          <a:p>
            <a:pPr lvl="1">
              <a:spcBef>
                <a:spcPts val="400"/>
              </a:spcBef>
            </a:pPr>
            <a:r>
              <a:rPr lang="fi-FI" sz="950" noProof="0" dirty="0">
                <a:hlinkClick r:id="rId6" tooltip="Exhibition Explorer"/>
              </a:rPr>
              <a:t>Exhibition Explorer</a:t>
            </a:r>
            <a:endParaRPr lang="fi-FI" sz="950" noProof="0" dirty="0"/>
          </a:p>
          <a:p>
            <a:pPr lvl="1">
              <a:spcBef>
                <a:spcPts val="400"/>
              </a:spcBef>
            </a:pPr>
            <a:r>
              <a:rPr lang="fi-FI" sz="950" noProof="0" dirty="0">
                <a:hlinkClick r:id="rId7" tooltip="Group Explorer"/>
              </a:rPr>
              <a:t>Group Explorer</a:t>
            </a:r>
            <a:endParaRPr lang="fi-FI" sz="950" noProof="0" dirty="0"/>
          </a:p>
          <a:p>
            <a:pPr lvl="1">
              <a:spcBef>
                <a:spcPts val="400"/>
              </a:spcBef>
            </a:pPr>
            <a:r>
              <a:rPr lang="fi-FI" sz="950" noProof="0" dirty="0">
                <a:hlinkClick r:id="rId8" tooltip="Market Explorer"/>
              </a:rPr>
              <a:t>Market Explorer</a:t>
            </a:r>
            <a:endParaRPr lang="fi-FI" sz="950" noProof="0" dirty="0"/>
          </a:p>
          <a:p>
            <a:pPr lvl="1">
              <a:spcBef>
                <a:spcPts val="400"/>
              </a:spcBef>
            </a:pPr>
            <a:r>
              <a:rPr lang="fi-FI" sz="950" noProof="0" dirty="0">
                <a:hlinkClick r:id="rId9" tooltip="Innovaatioseteli"/>
              </a:rPr>
              <a:t>Innovaatioseteli</a:t>
            </a:r>
            <a:endParaRPr lang="fi-FI" sz="950" noProof="0" dirty="0"/>
          </a:p>
          <a:p>
            <a:pPr lvl="1">
              <a:spcBef>
                <a:spcPts val="400"/>
              </a:spcBef>
            </a:pPr>
            <a:r>
              <a:rPr lang="fi-FI" sz="950" noProof="0" dirty="0">
                <a:hlinkClick r:id="rId10" tooltip="KV-hankkeiden valmistelu"/>
              </a:rPr>
              <a:t>Kiihdyttämöt ja kansainvälisten hankkeiden valmistelut</a:t>
            </a:r>
            <a:r>
              <a:rPr lang="fi-FI" sz="950" noProof="0" dirty="0"/>
              <a:t> </a:t>
            </a:r>
            <a:endParaRPr lang="fi-FI" sz="1050" noProof="0" dirty="0"/>
          </a:p>
          <a:p>
            <a:r>
              <a:rPr lang="fi-FI" sz="1050" b="1" noProof="0" dirty="0"/>
              <a:t>Tarkemmat rahoitus- / hakukelpoisuuden kriteerit </a:t>
            </a:r>
            <a:r>
              <a:rPr lang="fi-FI" sz="1050" noProof="0" dirty="0"/>
              <a:t>(esim. ikä, koko, oma rahoitus, elinkaaren vaihe, </a:t>
            </a:r>
            <a:r>
              <a:rPr lang="fi-FI" sz="1050" noProof="0" dirty="0" err="1"/>
              <a:t>jne</a:t>
            </a:r>
            <a:r>
              <a:rPr lang="fi-FI" sz="1050" noProof="0" dirty="0"/>
              <a:t>) on määritelty erikseen rahoituspalveluittain.</a:t>
            </a:r>
          </a:p>
        </p:txBody>
      </p:sp>
      <p:sp>
        <p:nvSpPr>
          <p:cNvPr id="5" name="Footer Placeholder 4">
            <a:extLst>
              <a:ext uri="{FF2B5EF4-FFF2-40B4-BE49-F238E27FC236}">
                <a16:creationId xmlns:a16="http://schemas.microsoft.com/office/drawing/2014/main" id="{8BEFE442-F5E5-E489-8774-35AF1A4F4ECB}"/>
              </a:ext>
            </a:extLst>
          </p:cNvPr>
          <p:cNvSpPr>
            <a:spLocks noGrp="1"/>
          </p:cNvSpPr>
          <p:nvPr>
            <p:ph type="ftr" sz="quarter" idx="11"/>
          </p:nvPr>
        </p:nvSpPr>
        <p:spPr/>
        <p:txBody>
          <a:bodyPr/>
          <a:lstStyle/>
          <a:p>
            <a:r>
              <a:rPr lang="fi-FI" noProof="0" dirty="0"/>
              <a:t>4front.fi</a:t>
            </a:r>
          </a:p>
        </p:txBody>
      </p:sp>
      <p:sp>
        <p:nvSpPr>
          <p:cNvPr id="6" name="Slide Number Placeholder 5">
            <a:extLst>
              <a:ext uri="{FF2B5EF4-FFF2-40B4-BE49-F238E27FC236}">
                <a16:creationId xmlns:a16="http://schemas.microsoft.com/office/drawing/2014/main" id="{A4CCA2EB-A728-3722-BC6D-3C25D2B78E49}"/>
              </a:ext>
            </a:extLst>
          </p:cNvPr>
          <p:cNvSpPr>
            <a:spLocks noGrp="1"/>
          </p:cNvSpPr>
          <p:nvPr>
            <p:ph type="sldNum" sz="quarter" idx="12"/>
          </p:nvPr>
        </p:nvSpPr>
        <p:spPr/>
        <p:txBody>
          <a:bodyPr/>
          <a:lstStyle/>
          <a:p>
            <a:fld id="{F3566A77-A4D1-4CFF-ADB8-2F1AA0359541}" type="slidenum">
              <a:rPr lang="fi-FI" noProof="0" smtClean="0"/>
              <a:t>19</a:t>
            </a:fld>
            <a:endParaRPr lang="fi-FI" noProof="0" dirty="0"/>
          </a:p>
        </p:txBody>
      </p:sp>
      <p:sp>
        <p:nvSpPr>
          <p:cNvPr id="7" name="Title 6">
            <a:extLst>
              <a:ext uri="{FF2B5EF4-FFF2-40B4-BE49-F238E27FC236}">
                <a16:creationId xmlns:a16="http://schemas.microsoft.com/office/drawing/2014/main" id="{6966DC3C-BB75-9B3E-B558-17B06BC209AC}"/>
              </a:ext>
            </a:extLst>
          </p:cNvPr>
          <p:cNvSpPr>
            <a:spLocks noGrp="1"/>
          </p:cNvSpPr>
          <p:nvPr>
            <p:ph type="title"/>
          </p:nvPr>
        </p:nvSpPr>
        <p:spPr/>
        <p:txBody>
          <a:bodyPr/>
          <a:lstStyle/>
          <a:p>
            <a:r>
              <a:rPr lang="fi-FI" noProof="0" dirty="0"/>
              <a:t>Business Finlandin rahoitusinstrumentit</a:t>
            </a:r>
          </a:p>
        </p:txBody>
      </p:sp>
    </p:spTree>
    <p:extLst>
      <p:ext uri="{BB962C8B-B14F-4D97-AF65-F5344CB8AC3E}">
        <p14:creationId xmlns:p14="http://schemas.microsoft.com/office/powerpoint/2010/main" val="259328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56F43-C129-9B5B-7CB1-195268799CFE}"/>
              </a:ext>
            </a:extLst>
          </p:cNvPr>
          <p:cNvSpPr>
            <a:spLocks noGrp="1"/>
          </p:cNvSpPr>
          <p:nvPr>
            <p:ph idx="1"/>
          </p:nvPr>
        </p:nvSpPr>
        <p:spPr/>
        <p:txBody>
          <a:bodyPr/>
          <a:lstStyle/>
          <a:p>
            <a:pPr marL="0" indent="0">
              <a:buNone/>
            </a:pPr>
            <a:r>
              <a:rPr lang="fi-FI" sz="1600" noProof="0" dirty="0"/>
              <a:t>Tiivistelmä, tekstiili- ja muotialan visio, muutostavoitteet ja toimenpide-ehdotukset</a:t>
            </a:r>
          </a:p>
          <a:p>
            <a:pPr marL="342900" indent="-342900">
              <a:buFont typeface="+mj-lt"/>
              <a:buAutoNum type="arabicPeriod"/>
            </a:pPr>
            <a:r>
              <a:rPr lang="fi-FI" sz="1600" noProof="0" dirty="0"/>
              <a:t>Tekstiili- ja muotialan erityispiirteet TKI-toiminnassa</a:t>
            </a:r>
          </a:p>
          <a:p>
            <a:pPr marL="342900" indent="-342900">
              <a:buFont typeface="+mj-lt"/>
              <a:buAutoNum type="arabicPeriod"/>
            </a:pPr>
            <a:r>
              <a:rPr lang="fi-FI" sz="1600" dirty="0"/>
              <a:t>TKI-rahoitusmuodot ja niiden soveltuvuus tekstiili- ja muotialalle</a:t>
            </a:r>
          </a:p>
          <a:p>
            <a:pPr marL="342900" indent="-342900">
              <a:buFont typeface="+mj-lt"/>
              <a:buAutoNum type="arabicPeriod"/>
            </a:pPr>
            <a:r>
              <a:rPr lang="fi-FI" sz="1600" dirty="0"/>
              <a:t>Valtiontukisääntely ja T&amp;K-määritelmät</a:t>
            </a:r>
          </a:p>
          <a:p>
            <a:pPr marL="342900" indent="-342900">
              <a:buFont typeface="+mj-lt"/>
              <a:buAutoNum type="arabicPeriod"/>
            </a:pPr>
            <a:endParaRPr lang="fi-FI" sz="1600" dirty="0"/>
          </a:p>
          <a:p>
            <a:pPr marL="342900" indent="-342900">
              <a:buFont typeface="+mj-lt"/>
              <a:buAutoNum type="arabicPeriod"/>
            </a:pPr>
            <a:endParaRPr lang="fi-FI" sz="1600" dirty="0"/>
          </a:p>
        </p:txBody>
      </p:sp>
      <p:sp>
        <p:nvSpPr>
          <p:cNvPr id="4" name="Footer Placeholder 3">
            <a:extLst>
              <a:ext uri="{FF2B5EF4-FFF2-40B4-BE49-F238E27FC236}">
                <a16:creationId xmlns:a16="http://schemas.microsoft.com/office/drawing/2014/main" id="{4831DBD4-CFEC-606B-BAF2-7763EE85A3D0}"/>
              </a:ext>
            </a:extLst>
          </p:cNvPr>
          <p:cNvSpPr>
            <a:spLocks noGrp="1"/>
          </p:cNvSpPr>
          <p:nvPr>
            <p:ph type="ftr" sz="quarter" idx="11"/>
          </p:nvPr>
        </p:nvSpPr>
        <p:spPr/>
        <p:txBody>
          <a:bodyPr/>
          <a:lstStyle/>
          <a:p>
            <a:r>
              <a:rPr lang="fi-FI" noProof="0" dirty="0"/>
              <a:t>4front.fi</a:t>
            </a:r>
          </a:p>
        </p:txBody>
      </p:sp>
      <p:sp>
        <p:nvSpPr>
          <p:cNvPr id="5" name="Slide Number Placeholder 4">
            <a:extLst>
              <a:ext uri="{FF2B5EF4-FFF2-40B4-BE49-F238E27FC236}">
                <a16:creationId xmlns:a16="http://schemas.microsoft.com/office/drawing/2014/main" id="{515CD555-0A8D-10F0-D048-6A4EEFD116E9}"/>
              </a:ext>
            </a:extLst>
          </p:cNvPr>
          <p:cNvSpPr>
            <a:spLocks noGrp="1"/>
          </p:cNvSpPr>
          <p:nvPr>
            <p:ph type="sldNum" sz="quarter" idx="12"/>
          </p:nvPr>
        </p:nvSpPr>
        <p:spPr/>
        <p:txBody>
          <a:bodyPr/>
          <a:lstStyle/>
          <a:p>
            <a:fld id="{F3566A77-A4D1-4CFF-ADB8-2F1AA0359541}" type="slidenum">
              <a:rPr lang="fi-FI" noProof="0" smtClean="0"/>
              <a:t>2</a:t>
            </a:fld>
            <a:endParaRPr lang="fi-FI" noProof="0" dirty="0"/>
          </a:p>
        </p:txBody>
      </p:sp>
      <p:sp>
        <p:nvSpPr>
          <p:cNvPr id="6" name="Title 5">
            <a:extLst>
              <a:ext uri="{FF2B5EF4-FFF2-40B4-BE49-F238E27FC236}">
                <a16:creationId xmlns:a16="http://schemas.microsoft.com/office/drawing/2014/main" id="{5D6E44CB-5EDC-F40A-9287-568E1BFB2E06}"/>
              </a:ext>
            </a:extLst>
          </p:cNvPr>
          <p:cNvSpPr>
            <a:spLocks noGrp="1"/>
          </p:cNvSpPr>
          <p:nvPr>
            <p:ph type="title"/>
          </p:nvPr>
        </p:nvSpPr>
        <p:spPr/>
        <p:txBody>
          <a:bodyPr/>
          <a:lstStyle/>
          <a:p>
            <a:r>
              <a:rPr lang="fi-FI" noProof="0" dirty="0"/>
              <a:t>Sisältö</a:t>
            </a:r>
          </a:p>
        </p:txBody>
      </p:sp>
    </p:spTree>
    <p:extLst>
      <p:ext uri="{BB962C8B-B14F-4D97-AF65-F5344CB8AC3E}">
        <p14:creationId xmlns:p14="http://schemas.microsoft.com/office/powerpoint/2010/main" val="273100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BF1625-FC3A-EA9C-8631-B55A04215F45}"/>
              </a:ext>
            </a:extLst>
          </p:cNvPr>
          <p:cNvSpPr>
            <a:spLocks noGrp="1"/>
          </p:cNvSpPr>
          <p:nvPr>
            <p:ph type="ftr" sz="quarter" idx="11"/>
          </p:nvPr>
        </p:nvSpPr>
        <p:spPr/>
        <p:txBody>
          <a:bodyPr/>
          <a:lstStyle/>
          <a:p>
            <a:r>
              <a:rPr lang="fi-FI" noProof="0" dirty="0"/>
              <a:t>4front.fi</a:t>
            </a:r>
          </a:p>
        </p:txBody>
      </p:sp>
      <p:sp>
        <p:nvSpPr>
          <p:cNvPr id="5" name="Slide Number Placeholder 4">
            <a:extLst>
              <a:ext uri="{FF2B5EF4-FFF2-40B4-BE49-F238E27FC236}">
                <a16:creationId xmlns:a16="http://schemas.microsoft.com/office/drawing/2014/main" id="{0E051F70-2BD4-5978-BD12-49FB1895CA03}"/>
              </a:ext>
            </a:extLst>
          </p:cNvPr>
          <p:cNvSpPr>
            <a:spLocks noGrp="1"/>
          </p:cNvSpPr>
          <p:nvPr>
            <p:ph type="sldNum" sz="quarter" idx="12"/>
          </p:nvPr>
        </p:nvSpPr>
        <p:spPr/>
        <p:txBody>
          <a:bodyPr/>
          <a:lstStyle/>
          <a:p>
            <a:fld id="{F3566A77-A4D1-4CFF-ADB8-2F1AA0359541}" type="slidenum">
              <a:rPr lang="fi-FI" noProof="0" smtClean="0"/>
              <a:t>20</a:t>
            </a:fld>
            <a:endParaRPr lang="fi-FI" noProof="0" dirty="0"/>
          </a:p>
        </p:txBody>
      </p:sp>
      <p:sp>
        <p:nvSpPr>
          <p:cNvPr id="6" name="Title 5">
            <a:extLst>
              <a:ext uri="{FF2B5EF4-FFF2-40B4-BE49-F238E27FC236}">
                <a16:creationId xmlns:a16="http://schemas.microsoft.com/office/drawing/2014/main" id="{E848049E-4B81-00C7-D8D2-4F0C7709F93A}"/>
              </a:ext>
            </a:extLst>
          </p:cNvPr>
          <p:cNvSpPr>
            <a:spLocks noGrp="1"/>
          </p:cNvSpPr>
          <p:nvPr>
            <p:ph type="title"/>
          </p:nvPr>
        </p:nvSpPr>
        <p:spPr/>
        <p:txBody>
          <a:bodyPr/>
          <a:lstStyle/>
          <a:p>
            <a:r>
              <a:rPr lang="fi-FI" noProof="0" dirty="0"/>
              <a:t>Business Finlandin rahoitus pk-yrityksille</a:t>
            </a:r>
          </a:p>
        </p:txBody>
      </p:sp>
      <p:graphicFrame>
        <p:nvGraphicFramePr>
          <p:cNvPr id="7" name="Content Placeholder 9">
            <a:extLst>
              <a:ext uri="{FF2B5EF4-FFF2-40B4-BE49-F238E27FC236}">
                <a16:creationId xmlns:a16="http://schemas.microsoft.com/office/drawing/2014/main" id="{4024A7A1-5183-38E1-DB5A-D4866427DDBD}"/>
              </a:ext>
            </a:extLst>
          </p:cNvPr>
          <p:cNvGraphicFramePr>
            <a:graphicFrameLocks noGrp="1"/>
          </p:cNvGraphicFramePr>
          <p:nvPr>
            <p:ph idx="1"/>
            <p:extLst>
              <p:ext uri="{D42A27DB-BD31-4B8C-83A1-F6EECF244321}">
                <p14:modId xmlns:p14="http://schemas.microsoft.com/office/powerpoint/2010/main" val="3760112622"/>
              </p:ext>
            </p:extLst>
          </p:nvPr>
        </p:nvGraphicFramePr>
        <p:xfrm>
          <a:off x="628651" y="1114750"/>
          <a:ext cx="7856537" cy="3154680"/>
        </p:xfrm>
        <a:graphic>
          <a:graphicData uri="http://schemas.openxmlformats.org/drawingml/2006/table">
            <a:tbl>
              <a:tblPr firstRow="1" bandRow="1">
                <a:tableStyleId>{6E25E649-3F16-4E02-A733-19D2CDBF48F0}</a:tableStyleId>
              </a:tblPr>
              <a:tblGrid>
                <a:gridCol w="1274520">
                  <a:extLst>
                    <a:ext uri="{9D8B030D-6E8A-4147-A177-3AD203B41FA5}">
                      <a16:colId xmlns:a16="http://schemas.microsoft.com/office/drawing/2014/main" val="554321115"/>
                    </a:ext>
                  </a:extLst>
                </a:gridCol>
                <a:gridCol w="4870174">
                  <a:extLst>
                    <a:ext uri="{9D8B030D-6E8A-4147-A177-3AD203B41FA5}">
                      <a16:colId xmlns:a16="http://schemas.microsoft.com/office/drawing/2014/main" val="233650458"/>
                    </a:ext>
                  </a:extLst>
                </a:gridCol>
                <a:gridCol w="1711843">
                  <a:extLst>
                    <a:ext uri="{9D8B030D-6E8A-4147-A177-3AD203B41FA5}">
                      <a16:colId xmlns:a16="http://schemas.microsoft.com/office/drawing/2014/main" val="2878349062"/>
                    </a:ext>
                  </a:extLst>
                </a:gridCol>
              </a:tblGrid>
              <a:tr h="332936">
                <a:tc>
                  <a:txBody>
                    <a:bodyPr/>
                    <a:lstStyle/>
                    <a:p>
                      <a:r>
                        <a:rPr lang="fi-FI" sz="900" u="none" noProof="0" dirty="0"/>
                        <a:t>Rahoitusmuoto</a:t>
                      </a:r>
                    </a:p>
                  </a:txBody>
                  <a:tcPr/>
                </a:tc>
                <a:tc>
                  <a:txBody>
                    <a:bodyPr/>
                    <a:lstStyle/>
                    <a:p>
                      <a:r>
                        <a:rPr lang="fi-FI" sz="900" u="none" noProof="0" dirty="0"/>
                        <a:t>Kuvaus ja soveltuvuus</a:t>
                      </a:r>
                    </a:p>
                  </a:txBody>
                  <a:tcPr/>
                </a:tc>
                <a:tc>
                  <a:txBody>
                    <a:bodyPr/>
                    <a:lstStyle/>
                    <a:p>
                      <a:r>
                        <a:rPr lang="fi-FI" sz="900" u="none" noProof="0" dirty="0"/>
                        <a:t>Soveltuvuus tekstiili- ja muotialan yrityksille</a:t>
                      </a:r>
                    </a:p>
                  </a:txBody>
                  <a:tcPr/>
                </a:tc>
                <a:extLst>
                  <a:ext uri="{0D108BD9-81ED-4DB2-BD59-A6C34878D82A}">
                    <a16:rowId xmlns:a16="http://schemas.microsoft.com/office/drawing/2014/main" val="3481337133"/>
                  </a:ext>
                </a:extLst>
              </a:tr>
              <a:tr h="6977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u="none" noProof="0" dirty="0"/>
                        <a:t>T&amp;K –rahoitus (sis. </a:t>
                      </a:r>
                      <a:r>
                        <a:rPr lang="fi-FI" sz="900" b="1" u="none" noProof="0" dirty="0" err="1"/>
                        <a:t>Co-innovation</a:t>
                      </a:r>
                      <a:r>
                        <a:rPr lang="fi-FI" sz="900" b="1" u="none" noProof="0" dirty="0"/>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fi-FI" sz="900" b="1"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i="1" u="none" noProof="0" dirty="0"/>
                        <a:t>Avustus tai laina</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900" u="none" noProof="0" dirty="0"/>
                        <a:t>Tutkimus- ja kehitysrahoituksella voi nopeuttaa tuotekehitystä, uudistaa tai kehittää kokonaan uusia tuotteita, palveluita, tuotantomenetelmiä tai liiketoimintamalleja. Rahoituksella on mahdollista testata ja todentaa asiakkaiden kanssa uuden ratkaisun toimintaa. </a:t>
                      </a:r>
                      <a:r>
                        <a:rPr lang="fi-FI" sz="900" u="none" noProof="0" dirty="0" err="1"/>
                        <a:t>Co-innovation</a:t>
                      </a:r>
                      <a:r>
                        <a:rPr lang="fi-FI" sz="900" u="none" noProof="0" dirty="0"/>
                        <a:t> rahoituksella voidaan myös tukea yhteishankkeita korkeakoulu- ja yrityssektorin kanssa.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u="none" noProof="0" dirty="0">
                          <a:highlight>
                            <a:srgbClr val="FFFF00"/>
                          </a:highlight>
                        </a:rPr>
                        <a:t>++ kohtalainen, osa rahoituksesta suunnattu luoville aloille, mutta T&amp;K määritelmä on tukka.</a:t>
                      </a:r>
                      <a:endParaRPr lang="fi-FI" sz="900" b="1" i="1" u="none" noProof="0" dirty="0">
                        <a:highlight>
                          <a:srgbClr val="FFFF00"/>
                        </a:highlight>
                      </a:endParaRPr>
                    </a:p>
                  </a:txBody>
                  <a:tcPr/>
                </a:tc>
                <a:extLst>
                  <a:ext uri="{0D108BD9-81ED-4DB2-BD59-A6C34878D82A}">
                    <a16:rowId xmlns:a16="http://schemas.microsoft.com/office/drawing/2014/main" val="760969334"/>
                  </a:ext>
                </a:extLst>
              </a:tr>
              <a:tr h="697797">
                <a:tc>
                  <a:txBody>
                    <a:bodyPr/>
                    <a:lstStyle/>
                    <a:p>
                      <a:r>
                        <a:rPr lang="fi-FI" sz="900" b="1" u="none" noProof="0" dirty="0"/>
                        <a:t>NIY</a:t>
                      </a:r>
                    </a:p>
                    <a:p>
                      <a:endParaRPr lang="fi-FI" sz="900" b="1" u="none" noProof="0" dirty="0"/>
                    </a:p>
                    <a:p>
                      <a:r>
                        <a:rPr lang="fi-FI" sz="900" b="1" i="1" u="none" noProof="0" dirty="0" err="1"/>
                        <a:t>Avustus+laina</a:t>
                      </a:r>
                      <a:endParaRPr lang="fi-FI" sz="900" b="1" i="1" u="none" noProof="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800" u="none" noProof="0" dirty="0"/>
                        <a:t>NIY-rahoitukseen valitaan lupaavia, nopeaan kansainväliseen skaalautumiseen kykeneviä alle 5-vuotiaita startup-yrityksiä, joilla on jo merkittävää liikevaihtoa ja näyttöä kasvavasta kansainvälisestä liiketoiminnasta. Rahoitusta myönnetään kolmessa jaksossa: 1. jakson rahoitus on 250 000 euroa avustusta, 2. 250 000 euroa avustusta ja 3. 500 000 euroa avustusta. Rahoitusta voi käyttää nopean kasvun edellyttämä kansainvälisen liiketoiminnan kehittämiseen, panostuksiin kansainväliseen myyntiin ja markkinointiin, tiimin vahvistamiseen, ulkopuolisen rahoituksen hankintaan, kasvustrategian, prosessien ja organisaation kehittämiseen.</a:t>
                      </a:r>
                    </a:p>
                    <a:p>
                      <a:pPr marL="0" marR="0" indent="0" algn="l" defTabSz="685800" rtl="0" eaLnBrk="1" fontAlgn="auto" latinLnBrk="0" hangingPunct="1">
                        <a:lnSpc>
                          <a:spcPct val="100000"/>
                        </a:lnSpc>
                        <a:spcBef>
                          <a:spcPts val="0"/>
                        </a:spcBef>
                        <a:spcAft>
                          <a:spcPts val="0"/>
                        </a:spcAft>
                        <a:buClrTx/>
                        <a:buSzTx/>
                        <a:buFontTx/>
                        <a:buNone/>
                        <a:tabLst/>
                        <a:defRPr/>
                      </a:pPr>
                      <a:r>
                        <a:rPr lang="fi-FI" sz="800" b="1" u="none" noProof="0" dirty="0">
                          <a:solidFill>
                            <a:schemeClr val="tx1">
                              <a:lumMod val="50000"/>
                              <a:lumOff val="50000"/>
                            </a:schemeClr>
                          </a:solidFill>
                        </a:rPr>
                        <a:t>Rahoitusmuoto tauolla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i="1" u="none" noProof="0" dirty="0">
                          <a:highlight>
                            <a:srgbClr val="FFFF00"/>
                          </a:highlight>
                        </a:rPr>
                        <a:t>++ kohtalainen, ei vaadi tarkkarajaista T&amp;K –toimintaa, mutta yrityksen on oltava vahvasti skaalautuva</a:t>
                      </a:r>
                    </a:p>
                  </a:txBody>
                  <a:tcPr/>
                </a:tc>
                <a:extLst>
                  <a:ext uri="{0D108BD9-81ED-4DB2-BD59-A6C34878D82A}">
                    <a16:rowId xmlns:a16="http://schemas.microsoft.com/office/drawing/2014/main" val="26091277"/>
                  </a:ext>
                </a:extLst>
              </a:tr>
              <a:tr h="697797">
                <a:tc>
                  <a:txBody>
                    <a:bodyPr/>
                    <a:lstStyle/>
                    <a:p>
                      <a:r>
                        <a:rPr lang="fi-FI" sz="900" b="1" u="none" noProof="0" dirty="0"/>
                        <a:t>Sprint</a:t>
                      </a:r>
                    </a:p>
                    <a:p>
                      <a:endParaRPr lang="fi-FI" sz="900" b="1" u="none" noProof="0" dirty="0"/>
                    </a:p>
                    <a:p>
                      <a:r>
                        <a:rPr lang="fi-FI" sz="900" b="1" i="1" u="none" noProof="0" dirty="0"/>
                        <a:t>Avustus</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800" u="none" noProof="0" dirty="0"/>
                        <a:t>Business Finland avaa alkuvuonna 2026 uuden Sprint-rahoitushaun. Suunnattu pienille yrityksille, joilla on uusi innovaatio ja edellytykset nopeaan kansainväliseen kasvuun. Rahoituksella pyritään auttamaan lupaavia ja innovatiivisia yrityksiä kehittämään rohkeasti globaalin kilpailun vaatimuksiin vastaavia ratkaisuja ja nopeuttamaan niiden pääsyä kansainvälisille markkinoille. Rahoitus on tarkoitettu ratkaisun kehittämisen alkuvaiheeseen sen teknisen toimivuuden, asiakastarpeen ja markkinapotentiaalin selvittämiseen. T&amp;K-toimenpiteiden osuus projektissa min. 2/3. Vaaditaan oman pääoman ehtoisia sijoituksia vähintään 50 000 euroa. </a:t>
                      </a:r>
                      <a:r>
                        <a:rPr kumimoji="0" lang="fi-FI" sz="800" b="1" i="1" u="none" strike="noStrike" kern="1200" cap="none" spc="0" normalizeH="0" baseline="0" noProof="0" dirty="0">
                          <a:ln>
                            <a:noFill/>
                          </a:ln>
                          <a:solidFill>
                            <a:prstClr val="black"/>
                          </a:solidFill>
                          <a:effectLst/>
                          <a:highlight>
                            <a:srgbClr val="C0C0C0"/>
                          </a:highlight>
                          <a:uLnTx/>
                          <a:uFillTx/>
                          <a:latin typeface="+mn-lt"/>
                          <a:ea typeface="+mn-ea"/>
                          <a:cs typeface="+mn-cs"/>
                        </a:rPr>
                        <a:t>Uusi rahoitusmuoto, joka avattu 2026 helmikuussa.</a:t>
                      </a:r>
                      <a:endParaRPr lang="fi-FI" sz="800" u="none" noProof="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u="none" noProof="0" dirty="0">
                          <a:highlight>
                            <a:srgbClr val="FFFF00"/>
                          </a:highlight>
                        </a:rPr>
                        <a:t>++ </a:t>
                      </a:r>
                      <a:r>
                        <a:rPr lang="fi-FI" sz="900" b="1" i="1" u="none" noProof="0" dirty="0">
                          <a:highlight>
                            <a:srgbClr val="FFFF00"/>
                          </a:highlight>
                        </a:rPr>
                        <a:t>kohtalainen, vain pääomasijoituksia saaneille skaalautuville yrityksille</a:t>
                      </a:r>
                      <a:endParaRPr lang="fi-FI" sz="900" b="1" u="none" noProof="0" dirty="0">
                        <a:highlight>
                          <a:srgbClr val="00FF00"/>
                        </a:highlight>
                      </a:endParaRPr>
                    </a:p>
                  </a:txBody>
                  <a:tcPr/>
                </a:tc>
                <a:extLst>
                  <a:ext uri="{0D108BD9-81ED-4DB2-BD59-A6C34878D82A}">
                    <a16:rowId xmlns:a16="http://schemas.microsoft.com/office/drawing/2014/main" val="2311606319"/>
                  </a:ext>
                </a:extLst>
              </a:tr>
            </a:tbl>
          </a:graphicData>
        </a:graphic>
      </p:graphicFrame>
    </p:spTree>
    <p:extLst>
      <p:ext uri="{BB962C8B-B14F-4D97-AF65-F5344CB8AC3E}">
        <p14:creationId xmlns:p14="http://schemas.microsoft.com/office/powerpoint/2010/main" val="270639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0E6ED4-C748-FD30-DA29-DBCF62B9E4BB}"/>
              </a:ext>
            </a:extLst>
          </p:cNvPr>
          <p:cNvSpPr>
            <a:spLocks noGrp="1"/>
          </p:cNvSpPr>
          <p:nvPr>
            <p:ph sz="half" idx="1"/>
          </p:nvPr>
        </p:nvSpPr>
        <p:spPr/>
        <p:txBody>
          <a:bodyPr/>
          <a:lstStyle/>
          <a:p>
            <a:r>
              <a:rPr lang="fi-FI" sz="1200" noProof="0" dirty="0"/>
              <a:t>Business Finlandin rahoituksesta on korvamerkitty 9 M€ (2025) </a:t>
            </a:r>
            <a:r>
              <a:rPr lang="fi-FI" sz="1200" b="1" noProof="0" dirty="0"/>
              <a:t>luovien alojen tutkimus- ja kehitystoimintaan.</a:t>
            </a:r>
          </a:p>
          <a:p>
            <a:pPr lvl="1"/>
            <a:r>
              <a:rPr lang="fi-FI" sz="1100" noProof="0" dirty="0"/>
              <a:t>Ei uusi instrumentti, vaan rahoitus myönnetään normaalin BF T&amp;K-rahoituksen kriteereillä (T&amp;K-rahoitus ja </a:t>
            </a:r>
            <a:r>
              <a:rPr lang="fi-FI" sz="1100" noProof="0" dirty="0" err="1"/>
              <a:t>Co</a:t>
            </a:r>
            <a:r>
              <a:rPr lang="fi-FI" sz="1100" noProof="0" dirty="0"/>
              <a:t>-Innovation)</a:t>
            </a:r>
          </a:p>
          <a:p>
            <a:pPr lvl="1"/>
            <a:r>
              <a:rPr lang="fi-FI" sz="1100" noProof="0" dirty="0"/>
              <a:t>Suunnattu yrityksille, jotka kehittävät uusia liiketoimintamalleja, palveluja ja konsepteja, brändi-, kuluttaja- ja asiakasymmärrykseen perustuvia ratkaisuja sekä digitaalisia ja dataa hyödyntäviä toimintamalleja.</a:t>
            </a:r>
          </a:p>
          <a:p>
            <a:pPr lvl="1"/>
            <a:r>
              <a:rPr lang="fi-FI" sz="1100" noProof="0" dirty="0"/>
              <a:t>Ei rahoita vaatemallistoja, tuotantoa, myyntiä tai markkinointia.</a:t>
            </a:r>
          </a:p>
          <a:p>
            <a:endParaRPr lang="fi-FI" sz="1200" noProof="0" dirty="0"/>
          </a:p>
        </p:txBody>
      </p:sp>
      <p:sp>
        <p:nvSpPr>
          <p:cNvPr id="3" name="Content Placeholder 2">
            <a:extLst>
              <a:ext uri="{FF2B5EF4-FFF2-40B4-BE49-F238E27FC236}">
                <a16:creationId xmlns:a16="http://schemas.microsoft.com/office/drawing/2014/main" id="{088D026A-DBB8-9ECF-7562-D9D58A9A5720}"/>
              </a:ext>
            </a:extLst>
          </p:cNvPr>
          <p:cNvSpPr>
            <a:spLocks noGrp="1"/>
          </p:cNvSpPr>
          <p:nvPr>
            <p:ph sz="half" idx="2"/>
          </p:nvPr>
        </p:nvSpPr>
        <p:spPr/>
        <p:txBody>
          <a:bodyPr/>
          <a:lstStyle/>
          <a:p>
            <a:r>
              <a:rPr lang="fi-FI" sz="1200" b="1" noProof="0" dirty="0"/>
              <a:t>Creative </a:t>
            </a:r>
            <a:r>
              <a:rPr lang="fi-FI" sz="1200" b="1" noProof="0" dirty="0" err="1"/>
              <a:t>Immersive</a:t>
            </a:r>
            <a:r>
              <a:rPr lang="fi-FI" sz="1200" b="1" noProof="0" dirty="0"/>
              <a:t> </a:t>
            </a:r>
            <a:r>
              <a:rPr lang="fi-FI" sz="1200" b="1" noProof="0" dirty="0" err="1"/>
              <a:t>Experiences</a:t>
            </a:r>
            <a:r>
              <a:rPr lang="fi-FI" sz="1200" b="1" noProof="0" dirty="0"/>
              <a:t> –ohjelma</a:t>
            </a:r>
          </a:p>
          <a:p>
            <a:pPr lvl="1"/>
            <a:r>
              <a:rPr lang="fi-FI" sz="1200" noProof="0" dirty="0"/>
              <a:t>Tavoitteena avata uusia kasvumahdollisuuksia luovuuden, muotoiluajattelun ja digitalisaation rajapinnassa</a:t>
            </a:r>
          </a:p>
          <a:p>
            <a:pPr lvl="1"/>
            <a:r>
              <a:rPr lang="fi-FI" sz="1200" noProof="0" dirty="0"/>
              <a:t>Kohderyhmänä luovat alat (ml. muoti ja tekstiili), XR- ja digitaaliset teknologiat ja muiden toimialojen yritykset, jotka hyödyntävät luovaa osaamista.</a:t>
            </a:r>
          </a:p>
          <a:p>
            <a:r>
              <a:rPr lang="fi-FI" sz="1200" noProof="0" dirty="0"/>
              <a:t>BF on tietoisesti avaamassa rahoitusta luoville aloille, mutta määritelmä on silti kapea ja käsittää usein rajapinnan teknologiseen kehittämiseen. </a:t>
            </a:r>
          </a:p>
          <a:p>
            <a:r>
              <a:rPr lang="fi-FI" sz="1200" noProof="0" dirty="0"/>
              <a:t>Ei systemaattista polkua tekstiili- ja muotialalle.</a:t>
            </a:r>
          </a:p>
        </p:txBody>
      </p:sp>
      <p:sp>
        <p:nvSpPr>
          <p:cNvPr id="5" name="Footer Placeholder 4">
            <a:extLst>
              <a:ext uri="{FF2B5EF4-FFF2-40B4-BE49-F238E27FC236}">
                <a16:creationId xmlns:a16="http://schemas.microsoft.com/office/drawing/2014/main" id="{B15A581B-A0E7-D844-B18A-213A246E1B1C}"/>
              </a:ext>
            </a:extLst>
          </p:cNvPr>
          <p:cNvSpPr>
            <a:spLocks noGrp="1"/>
          </p:cNvSpPr>
          <p:nvPr>
            <p:ph type="ftr" sz="quarter" idx="11"/>
          </p:nvPr>
        </p:nvSpPr>
        <p:spPr/>
        <p:txBody>
          <a:bodyPr/>
          <a:lstStyle/>
          <a:p>
            <a:r>
              <a:rPr lang="fi-FI" noProof="0" dirty="0"/>
              <a:t>4front.fi</a:t>
            </a:r>
          </a:p>
        </p:txBody>
      </p:sp>
      <p:sp>
        <p:nvSpPr>
          <p:cNvPr id="6" name="Slide Number Placeholder 5">
            <a:extLst>
              <a:ext uri="{FF2B5EF4-FFF2-40B4-BE49-F238E27FC236}">
                <a16:creationId xmlns:a16="http://schemas.microsoft.com/office/drawing/2014/main" id="{8B0D1E08-5954-B8CE-269B-AF54BE57CC77}"/>
              </a:ext>
            </a:extLst>
          </p:cNvPr>
          <p:cNvSpPr>
            <a:spLocks noGrp="1"/>
          </p:cNvSpPr>
          <p:nvPr>
            <p:ph type="sldNum" sz="quarter" idx="12"/>
          </p:nvPr>
        </p:nvSpPr>
        <p:spPr/>
        <p:txBody>
          <a:bodyPr/>
          <a:lstStyle/>
          <a:p>
            <a:fld id="{F3566A77-A4D1-4CFF-ADB8-2F1AA0359541}" type="slidenum">
              <a:rPr lang="fi-FI" noProof="0" smtClean="0"/>
              <a:t>21</a:t>
            </a:fld>
            <a:endParaRPr lang="fi-FI" noProof="0" dirty="0"/>
          </a:p>
        </p:txBody>
      </p:sp>
      <p:sp>
        <p:nvSpPr>
          <p:cNvPr id="7" name="Title 6">
            <a:extLst>
              <a:ext uri="{FF2B5EF4-FFF2-40B4-BE49-F238E27FC236}">
                <a16:creationId xmlns:a16="http://schemas.microsoft.com/office/drawing/2014/main" id="{4483D89E-ABCF-8701-BA4C-F56A52CAD801}"/>
              </a:ext>
            </a:extLst>
          </p:cNvPr>
          <p:cNvSpPr>
            <a:spLocks noGrp="1"/>
          </p:cNvSpPr>
          <p:nvPr>
            <p:ph type="title"/>
          </p:nvPr>
        </p:nvSpPr>
        <p:spPr/>
        <p:txBody>
          <a:bodyPr/>
          <a:lstStyle/>
          <a:p>
            <a:r>
              <a:rPr lang="fi-FI" sz="2400" noProof="0" dirty="0"/>
              <a:t>Business Finland on pyrkinyt aktivoimaan luovan alan toimijoita…</a:t>
            </a:r>
          </a:p>
        </p:txBody>
      </p:sp>
    </p:spTree>
    <p:extLst>
      <p:ext uri="{BB962C8B-B14F-4D97-AF65-F5344CB8AC3E}">
        <p14:creationId xmlns:p14="http://schemas.microsoft.com/office/powerpoint/2010/main" val="1328966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B9B9D6-1BDE-4542-3FB6-F1E98B7E370E}"/>
              </a:ext>
            </a:extLst>
          </p:cNvPr>
          <p:cNvSpPr>
            <a:spLocks noGrp="1"/>
          </p:cNvSpPr>
          <p:nvPr>
            <p:ph idx="1"/>
          </p:nvPr>
        </p:nvSpPr>
        <p:spPr/>
        <p:txBody>
          <a:bodyPr/>
          <a:lstStyle/>
          <a:p>
            <a:r>
              <a:rPr lang="fi-FI" sz="1200" noProof="0" dirty="0"/>
              <a:t>Business Finlandin </a:t>
            </a:r>
            <a:r>
              <a:rPr lang="fi-FI" sz="1200" b="1" noProof="0" dirty="0"/>
              <a:t>de </a:t>
            </a:r>
            <a:r>
              <a:rPr lang="fi-FI" sz="1200" b="1" noProof="0" dirty="0" err="1"/>
              <a:t>minimis</a:t>
            </a:r>
            <a:r>
              <a:rPr lang="fi-FI" sz="1200" b="1" noProof="0" dirty="0"/>
              <a:t> ja innovaatiorahoituksella </a:t>
            </a:r>
            <a:r>
              <a:rPr lang="fi-FI" sz="1200" noProof="0" dirty="0"/>
              <a:t>(mm. innovaatioseteli, Tempo ja NIY) voi tukea lähempänä markkinoilla olevaa toimintaa ja luonteeltaan se on </a:t>
            </a:r>
            <a:r>
              <a:rPr lang="fi-FI" sz="1200" b="1" noProof="0" dirty="0"/>
              <a:t>lähtökohtaisesti T&amp;K-rahoitusta soveltuvampaa tekstiili- ja muotialalle</a:t>
            </a:r>
            <a:r>
              <a:rPr lang="fi-FI" sz="1200" noProof="0" dirty="0"/>
              <a:t>.</a:t>
            </a:r>
          </a:p>
          <a:p>
            <a:r>
              <a:rPr lang="fi-FI" sz="1200" noProof="0" dirty="0"/>
              <a:t>Business Finlandilla on myös </a:t>
            </a:r>
            <a:r>
              <a:rPr lang="fi-FI" sz="1200" b="1" noProof="0" dirty="0"/>
              <a:t>nuorille vahvasti skaalautuville yrityksille suunnattuja rahoitusinstrumentteja </a:t>
            </a:r>
            <a:r>
              <a:rPr lang="fi-FI" sz="1200" noProof="0" dirty="0"/>
              <a:t>(esim. NIY ja uusi Sprint), joilla voidaan rahoittaa muutakin kuin TKI toimintaa. Näitä on hyödynnetty tekstiili- ja muotialan yrityksissä vähän ja ko. yritysten on usein haastavaa täyttää vaatimuksia skaalautuvuudesta (vrt. esim. digitaaliset palvelut).</a:t>
            </a:r>
          </a:p>
          <a:p>
            <a:r>
              <a:rPr lang="fi-FI" sz="1200" noProof="0" dirty="0"/>
              <a:t>Viime vuosina </a:t>
            </a:r>
            <a:r>
              <a:rPr lang="fi-FI" sz="1200" b="1" noProof="0" dirty="0"/>
              <a:t>de </a:t>
            </a:r>
            <a:r>
              <a:rPr lang="fi-FI" sz="1200" b="1" noProof="0" dirty="0" err="1"/>
              <a:t>minimis</a:t>
            </a:r>
            <a:r>
              <a:rPr lang="fi-FI" sz="1200" b="1" noProof="0" dirty="0"/>
              <a:t> ja innovaatiorahoitusta on vähennetty merkittävästi ja monet innovaatiorahoituksen palvelut (esim. innovaatioseteli, Explorer. </a:t>
            </a:r>
            <a:r>
              <a:rPr lang="fi-FI" sz="1200" b="1" noProof="0" dirty="0" err="1"/>
              <a:t>Talent</a:t>
            </a:r>
            <a:r>
              <a:rPr lang="fi-FI" sz="1200" b="1" noProof="0" dirty="0"/>
              <a:t>) lakkautettu kokonaan. </a:t>
            </a:r>
            <a:r>
              <a:rPr lang="fi-FI" sz="1200" noProof="0" dirty="0"/>
              <a:t>Taustalla kansalliset painotukset rahoituksen kohdentamisesta ”perinteiseen” t&amp;k-toimintaan.</a:t>
            </a:r>
          </a:p>
          <a:p>
            <a:r>
              <a:rPr lang="fi-FI" sz="1200" b="1" noProof="0" dirty="0"/>
              <a:t>Audiovisuaalisen alan tuotantokannustin </a:t>
            </a:r>
            <a:r>
              <a:rPr lang="fi-FI" sz="1200" noProof="0" dirty="0"/>
              <a:t>esimerkki alakohtaisesta räätälöidystä instrumentista, jonka kautta voidaan rahoittaa tuotantokustannuksia. Perustuu Euroopan komission ryhmäpoikkeusasetukseen (tuki kulttuurin ja kulttuuriperinnön edistämiseen), eikä sen soveltaminen muille luoville aloille ole mahdollista.</a:t>
            </a:r>
          </a:p>
        </p:txBody>
      </p:sp>
      <p:sp>
        <p:nvSpPr>
          <p:cNvPr id="4" name="Footer Placeholder 3">
            <a:extLst>
              <a:ext uri="{FF2B5EF4-FFF2-40B4-BE49-F238E27FC236}">
                <a16:creationId xmlns:a16="http://schemas.microsoft.com/office/drawing/2014/main" id="{41B177C1-2490-E158-C859-77470106C4D3}"/>
              </a:ext>
            </a:extLst>
          </p:cNvPr>
          <p:cNvSpPr>
            <a:spLocks noGrp="1"/>
          </p:cNvSpPr>
          <p:nvPr>
            <p:ph type="ftr" sz="quarter" idx="11"/>
          </p:nvPr>
        </p:nvSpPr>
        <p:spPr/>
        <p:txBody>
          <a:bodyPr/>
          <a:lstStyle/>
          <a:p>
            <a:r>
              <a:rPr lang="fi-FI" noProof="0" dirty="0"/>
              <a:t>4front.fi</a:t>
            </a:r>
          </a:p>
        </p:txBody>
      </p:sp>
      <p:sp>
        <p:nvSpPr>
          <p:cNvPr id="5" name="Slide Number Placeholder 4">
            <a:extLst>
              <a:ext uri="{FF2B5EF4-FFF2-40B4-BE49-F238E27FC236}">
                <a16:creationId xmlns:a16="http://schemas.microsoft.com/office/drawing/2014/main" id="{C1D83B7B-4F70-44A0-126C-E4A8E7C87624}"/>
              </a:ext>
            </a:extLst>
          </p:cNvPr>
          <p:cNvSpPr>
            <a:spLocks noGrp="1"/>
          </p:cNvSpPr>
          <p:nvPr>
            <p:ph type="sldNum" sz="quarter" idx="12"/>
          </p:nvPr>
        </p:nvSpPr>
        <p:spPr/>
        <p:txBody>
          <a:bodyPr/>
          <a:lstStyle/>
          <a:p>
            <a:fld id="{F3566A77-A4D1-4CFF-ADB8-2F1AA0359541}" type="slidenum">
              <a:rPr lang="fi-FI" noProof="0" smtClean="0"/>
              <a:t>22</a:t>
            </a:fld>
            <a:endParaRPr lang="fi-FI" noProof="0" dirty="0"/>
          </a:p>
        </p:txBody>
      </p:sp>
      <p:sp>
        <p:nvSpPr>
          <p:cNvPr id="6" name="Title 5">
            <a:extLst>
              <a:ext uri="{FF2B5EF4-FFF2-40B4-BE49-F238E27FC236}">
                <a16:creationId xmlns:a16="http://schemas.microsoft.com/office/drawing/2014/main" id="{A9C5B81D-DCCB-CB4B-EE73-8A07E04A2C6B}"/>
              </a:ext>
            </a:extLst>
          </p:cNvPr>
          <p:cNvSpPr>
            <a:spLocks noGrp="1"/>
          </p:cNvSpPr>
          <p:nvPr>
            <p:ph type="title"/>
          </p:nvPr>
        </p:nvSpPr>
        <p:spPr/>
        <p:txBody>
          <a:bodyPr/>
          <a:lstStyle/>
          <a:p>
            <a:r>
              <a:rPr lang="fi-FI" sz="2400" noProof="0" dirty="0"/>
              <a:t>…mutta innovaatiorahoituksen leikkaukset ovat heikentäneet merkittävästi mahdollisuuksia</a:t>
            </a:r>
          </a:p>
        </p:txBody>
      </p:sp>
    </p:spTree>
    <p:extLst>
      <p:ext uri="{BB962C8B-B14F-4D97-AF65-F5344CB8AC3E}">
        <p14:creationId xmlns:p14="http://schemas.microsoft.com/office/powerpoint/2010/main" val="2905204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233740A-95D5-CB91-6696-2989B1256740}"/>
              </a:ext>
            </a:extLst>
          </p:cNvPr>
          <p:cNvGraphicFramePr>
            <a:graphicFrameLocks noGrp="1"/>
          </p:cNvGraphicFramePr>
          <p:nvPr>
            <p:ph idx="1"/>
            <p:extLst>
              <p:ext uri="{D42A27DB-BD31-4B8C-83A1-F6EECF244321}">
                <p14:modId xmlns:p14="http://schemas.microsoft.com/office/powerpoint/2010/main" val="3082685889"/>
              </p:ext>
            </p:extLst>
          </p:nvPr>
        </p:nvGraphicFramePr>
        <p:xfrm>
          <a:off x="657225" y="1034020"/>
          <a:ext cx="7858124" cy="3620806"/>
        </p:xfrm>
        <a:graphic>
          <a:graphicData uri="http://schemas.openxmlformats.org/drawingml/2006/table">
            <a:tbl>
              <a:tblPr firstRow="1" bandRow="1">
                <a:tableStyleId>{6E25E649-3F16-4E02-A733-19D2CDBF48F0}</a:tableStyleId>
              </a:tblPr>
              <a:tblGrid>
                <a:gridCol w="1307303">
                  <a:extLst>
                    <a:ext uri="{9D8B030D-6E8A-4147-A177-3AD203B41FA5}">
                      <a16:colId xmlns:a16="http://schemas.microsoft.com/office/drawing/2014/main" val="3704701565"/>
                    </a:ext>
                  </a:extLst>
                </a:gridCol>
                <a:gridCol w="2366010">
                  <a:extLst>
                    <a:ext uri="{9D8B030D-6E8A-4147-A177-3AD203B41FA5}">
                      <a16:colId xmlns:a16="http://schemas.microsoft.com/office/drawing/2014/main" val="1607948522"/>
                    </a:ext>
                  </a:extLst>
                </a:gridCol>
                <a:gridCol w="4184811">
                  <a:extLst>
                    <a:ext uri="{9D8B030D-6E8A-4147-A177-3AD203B41FA5}">
                      <a16:colId xmlns:a16="http://schemas.microsoft.com/office/drawing/2014/main" val="1803584923"/>
                    </a:ext>
                  </a:extLst>
                </a:gridCol>
              </a:tblGrid>
              <a:tr h="268006">
                <a:tc>
                  <a:txBody>
                    <a:bodyPr/>
                    <a:lstStyle/>
                    <a:p>
                      <a:r>
                        <a:rPr lang="fi-FI" sz="800" noProof="0" dirty="0"/>
                        <a:t>Kriteeri</a:t>
                      </a:r>
                    </a:p>
                  </a:txBody>
                  <a:tcPr/>
                </a:tc>
                <a:tc>
                  <a:txBody>
                    <a:bodyPr/>
                    <a:lstStyle/>
                    <a:p>
                      <a:r>
                        <a:rPr lang="fi-FI" sz="800" noProof="0" dirty="0"/>
                        <a:t>Kuvaus</a:t>
                      </a:r>
                    </a:p>
                  </a:txBody>
                  <a:tcPr/>
                </a:tc>
                <a:tc>
                  <a:txBody>
                    <a:bodyPr/>
                    <a:lstStyle/>
                    <a:p>
                      <a:r>
                        <a:rPr lang="fi-FI" sz="800" noProof="0" dirty="0"/>
                        <a:t>Soveltuvuus kuluttaja- ja brändilähtöiselle tekstiili- ja muotitoiminnalle</a:t>
                      </a:r>
                    </a:p>
                  </a:txBody>
                  <a:tcPr/>
                </a:tc>
                <a:extLst>
                  <a:ext uri="{0D108BD9-81ED-4DB2-BD59-A6C34878D82A}">
                    <a16:rowId xmlns:a16="http://schemas.microsoft.com/office/drawing/2014/main" val="3264139657"/>
                  </a:ext>
                </a:extLst>
              </a:tr>
              <a:tr h="551790">
                <a:tc>
                  <a:txBody>
                    <a:bodyPr/>
                    <a:lstStyle/>
                    <a:p>
                      <a:r>
                        <a:rPr lang="fi-FI" sz="800" b="1" noProof="0" dirty="0"/>
                        <a:t>Riskillinen kehittäminen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800" noProof="0" dirty="0"/>
                        <a:t>Rahoituksessa painotetaan riskipitoisia hankkeita, jonka lopputulos ei ole varma ja jossa syntyy uutta osaamista tai kilpailuetua.</a:t>
                      </a:r>
                    </a:p>
                    <a:p>
                      <a:endParaRPr lang="fi-FI" sz="800" noProof="0" dirty="0"/>
                    </a:p>
                  </a:txBody>
                  <a:tcPr/>
                </a:tc>
                <a:tc>
                  <a:txBody>
                    <a:bodyPr/>
                    <a:lstStyle/>
                    <a:p>
                      <a:r>
                        <a:rPr lang="fi-FI" sz="800" noProof="0" dirty="0"/>
                        <a:t>Muotialalla riskit ovat ensisijaisesti </a:t>
                      </a:r>
                      <a:r>
                        <a:rPr lang="fi-FI" sz="800" b="0" noProof="0" dirty="0"/>
                        <a:t>markkina-, kuluttaja- ja brändiriskejä</a:t>
                      </a:r>
                      <a:r>
                        <a:rPr lang="fi-FI" sz="800" noProof="0" dirty="0"/>
                        <a:t>, eivät teknologiariskejä. Uudet brändi- ja palvelukonseptit, D2C-mallit, digitaaliset asiakaskokemukset ja kiertotalousratkaisut ovat luonteeltaan aidosti riskillisiä, mutta vaikeammin kvantifioitavia.</a:t>
                      </a:r>
                    </a:p>
                  </a:txBody>
                  <a:tcPr/>
                </a:tc>
                <a:extLst>
                  <a:ext uri="{0D108BD9-81ED-4DB2-BD59-A6C34878D82A}">
                    <a16:rowId xmlns:a16="http://schemas.microsoft.com/office/drawing/2014/main" val="2817154237"/>
                  </a:ext>
                </a:extLst>
              </a:tr>
              <a:tr h="784123">
                <a:tc>
                  <a:txBody>
                    <a:bodyPr/>
                    <a:lstStyle/>
                    <a:p>
                      <a:r>
                        <a:rPr lang="fi-FI" sz="800" b="1" noProof="0" dirty="0" err="1"/>
                        <a:t>T&amp;K&amp;I:n</a:t>
                      </a:r>
                      <a:r>
                        <a:rPr lang="fi-FI" sz="800" b="1" noProof="0" dirty="0"/>
                        <a:t> määritelmä</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800" noProof="0" dirty="0"/>
                        <a:t>Määritelmä perustuu valtiontukisääntelyyn. Innovaatiotoiminnan määritelmä (de </a:t>
                      </a:r>
                      <a:r>
                        <a:rPr lang="fi-FI" sz="800" noProof="0" dirty="0" err="1"/>
                        <a:t>minimis</a:t>
                      </a:r>
                      <a:r>
                        <a:rPr lang="fi-FI" sz="800" noProof="0" dirty="0"/>
                        <a:t>) on sallivampi, ja voi pitää sisällään myös lähempänä markkinaa olevaa kehittämistä. </a:t>
                      </a:r>
                    </a:p>
                  </a:txBody>
                  <a:tcPr/>
                </a:tc>
                <a:tc>
                  <a:txBody>
                    <a:bodyPr/>
                    <a:lstStyle/>
                    <a:p>
                      <a:r>
                        <a:rPr lang="fi-FI" sz="800" noProof="0" dirty="0"/>
                        <a:t>Muotialan TKI on usein </a:t>
                      </a:r>
                      <a:r>
                        <a:rPr lang="fi-FI" sz="800" b="0" noProof="0" dirty="0"/>
                        <a:t>aineetonta ja iteratiivista</a:t>
                      </a:r>
                      <a:r>
                        <a:rPr lang="fi-FI" sz="800" noProof="0" dirty="0"/>
                        <a:t>: konseptikehitystä, palvelumuotoilua, asiakas- ja markkinatutkimusta, datan hyödyntämistä, brändi-</a:t>
                      </a:r>
                      <a:r>
                        <a:rPr lang="fi-FI" sz="800" noProof="0" dirty="0" err="1"/>
                        <a:t>IP:n</a:t>
                      </a:r>
                      <a:r>
                        <a:rPr lang="fi-FI" sz="800" noProof="0" dirty="0"/>
                        <a:t> kehittämistä. Työ ei näyttäydy lineaarisena T&amp;K-putkena, vaikka se tuottaa uutta osaamista ja kilpailuetua. Määritelmässä </a:t>
                      </a:r>
                      <a:r>
                        <a:rPr lang="fi-FI" sz="800" noProof="0" dirty="0" err="1"/>
                        <a:t>new</a:t>
                      </a:r>
                      <a:r>
                        <a:rPr lang="fi-FI" sz="800" noProof="0" dirty="0"/>
                        <a:t>-to-</a:t>
                      </a:r>
                      <a:r>
                        <a:rPr lang="fi-FI" sz="800" noProof="0" dirty="0" err="1"/>
                        <a:t>firm</a:t>
                      </a:r>
                      <a:r>
                        <a:rPr lang="fi-FI" sz="800" noProof="0" dirty="0"/>
                        <a:t> ei riitä. Pitää olla </a:t>
                      </a:r>
                      <a:r>
                        <a:rPr lang="fi-FI" sz="800" noProof="0" dirty="0" err="1"/>
                        <a:t>new</a:t>
                      </a:r>
                      <a:r>
                        <a:rPr lang="fi-FI" sz="800" noProof="0" dirty="0"/>
                        <a:t>-to-market, jotain, mitä muut haluavat kopioida. Innovaatiorahoitus soveltuu periaatteessa hyvin myös muotialan hankkeiden rahoitukseen, jota kuitenkin viime vuosina merkittävästi leikattu.</a:t>
                      </a:r>
                    </a:p>
                  </a:txBody>
                  <a:tcPr/>
                </a:tc>
                <a:extLst>
                  <a:ext uri="{0D108BD9-81ED-4DB2-BD59-A6C34878D82A}">
                    <a16:rowId xmlns:a16="http://schemas.microsoft.com/office/drawing/2014/main" val="4067206215"/>
                  </a:ext>
                </a:extLst>
              </a:tr>
              <a:tr h="435624">
                <a:tc>
                  <a:txBody>
                    <a:bodyPr/>
                    <a:lstStyle/>
                    <a:p>
                      <a:r>
                        <a:rPr lang="fi-FI" sz="800" b="1" noProof="0" dirty="0"/>
                        <a:t>Kansainvälisesti skaalautuva ja kunnianhimoinen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800" b="0" noProof="0" dirty="0"/>
                        <a:t>Kaikessa </a:t>
                      </a:r>
                      <a:r>
                        <a:rPr lang="fi-FI" sz="800" b="0" noProof="0" dirty="0" err="1"/>
                        <a:t>BF:n</a:t>
                      </a:r>
                      <a:r>
                        <a:rPr lang="fi-FI" sz="800" b="0" noProof="0" dirty="0"/>
                        <a:t> yritysrahoituksessa on vahva painotus kansainvälisesti skaalautuvaan liiketoimintaan. </a:t>
                      </a:r>
                    </a:p>
                  </a:txBody>
                  <a:tcPr/>
                </a:tc>
                <a:tc>
                  <a:txBody>
                    <a:bodyPr/>
                    <a:lstStyle/>
                    <a:p>
                      <a:pPr marL="0" indent="0">
                        <a:buNone/>
                      </a:pPr>
                      <a:r>
                        <a:rPr lang="fi-FI" sz="800" b="0" noProof="0" dirty="0"/>
                        <a:t>Muotiala on rajallisesti skaalautuva. Skaalaedut syntyy brändistä ja digitaalisesta jakelusta, ei yksittäisestä tuotteesta. Suomessa on myös puutetta potentiaalisista tekijöistä: yritykset pieniä ja suunnittelijavetoisia.</a:t>
                      </a:r>
                    </a:p>
                  </a:txBody>
                  <a:tcPr/>
                </a:tc>
                <a:extLst>
                  <a:ext uri="{0D108BD9-81ED-4DB2-BD59-A6C34878D82A}">
                    <a16:rowId xmlns:a16="http://schemas.microsoft.com/office/drawing/2014/main" val="3031966548"/>
                  </a:ext>
                </a:extLst>
              </a:tr>
              <a:tr h="551790">
                <a:tc>
                  <a:txBody>
                    <a:bodyPr/>
                    <a:lstStyle/>
                    <a:p>
                      <a:r>
                        <a:rPr lang="fi-FI" sz="800" b="1" noProof="0" dirty="0"/>
                        <a:t>Kehittäminen vs. käyttöpääoma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800" noProof="0" dirty="0"/>
                        <a:t>BF ei rahoita normaalia liiketoimintaa, tuotantoa tai kassavirtaa.</a:t>
                      </a:r>
                    </a:p>
                  </a:txBody>
                  <a:tcPr/>
                </a:tc>
                <a:tc>
                  <a:txBody>
                    <a:bodyPr/>
                    <a:lstStyle/>
                    <a:p>
                      <a:r>
                        <a:rPr lang="fi-FI" sz="800" noProof="0" dirty="0"/>
                        <a:t>Muotialalla kehittäminen ja liiketoiminta kietoutuvat tiiviisti: esim. mallistojen, konseptien ja asiakaskokemusten kehitys tapahtuu usein markkinatestauksen kautta. Haasteena on erottaa </a:t>
                      </a:r>
                      <a:r>
                        <a:rPr lang="fi-FI" sz="800" b="0" noProof="0" dirty="0"/>
                        <a:t>uusi, pysyvä kehityskyvykkyys </a:t>
                      </a:r>
                      <a:r>
                        <a:rPr lang="fi-FI" sz="800" noProof="0" dirty="0"/>
                        <a:t>(rahoituskelpoinen) kertaluonteisesta tuotannosta (käyttöpääoma).</a:t>
                      </a:r>
                    </a:p>
                  </a:txBody>
                  <a:tcPr/>
                </a:tc>
                <a:extLst>
                  <a:ext uri="{0D108BD9-81ED-4DB2-BD59-A6C34878D82A}">
                    <a16:rowId xmlns:a16="http://schemas.microsoft.com/office/drawing/2014/main" val="2677071622"/>
                  </a:ext>
                </a:extLst>
              </a:tr>
              <a:tr h="435624">
                <a:tc>
                  <a:txBody>
                    <a:bodyPr/>
                    <a:lstStyle/>
                    <a:p>
                      <a:r>
                        <a:rPr lang="fi-FI" sz="800" b="1" noProof="0" dirty="0"/>
                        <a:t>Riittävä koko ja omapääoma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800" noProof="0" dirty="0"/>
                        <a:t>Rahoituksen perusehdoissa usein yrityksen koko (ei yksinyrittäjille) ja riittävä omapääoma. Rahoitus maksetaan takautuvasti.</a:t>
                      </a:r>
                    </a:p>
                  </a:txBody>
                  <a:tcPr/>
                </a:tc>
                <a:tc>
                  <a:txBody>
                    <a:bodyPr/>
                    <a:lstStyle/>
                    <a:p>
                      <a:r>
                        <a:rPr lang="fi-FI" sz="800" b="0" noProof="0" dirty="0"/>
                        <a:t>Muotialalla yritykset tyypillisesti hyvin pieniä eikä riittäviä pääomia/tulorahoitusta.</a:t>
                      </a:r>
                      <a:endParaRPr lang="fi-FI" sz="800" noProof="0" dirty="0"/>
                    </a:p>
                  </a:txBody>
                  <a:tcPr/>
                </a:tc>
                <a:extLst>
                  <a:ext uri="{0D108BD9-81ED-4DB2-BD59-A6C34878D82A}">
                    <a16:rowId xmlns:a16="http://schemas.microsoft.com/office/drawing/2014/main" val="4087289062"/>
                  </a:ext>
                </a:extLst>
              </a:tr>
              <a:tr h="435624">
                <a:tc>
                  <a:txBody>
                    <a:bodyPr/>
                    <a:lstStyle/>
                    <a:p>
                      <a:r>
                        <a:rPr lang="fi-FI" sz="800" b="1" noProof="0" dirty="0"/>
                        <a:t>Tiimi ja liiketoiminta-osaaminen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800" noProof="0" dirty="0"/>
                        <a:t>BF arvioit rahoituksessa tiimejä kokonaisvaltaisesti. Liiketoimintaosaamisella tärkeä merkitys.</a:t>
                      </a:r>
                    </a:p>
                  </a:txBody>
                  <a:tcPr/>
                </a:tc>
                <a:tc>
                  <a:txBody>
                    <a:bodyPr/>
                    <a:lstStyle/>
                    <a:p>
                      <a:r>
                        <a:rPr lang="fi-FI" sz="800" b="0" noProof="0" dirty="0"/>
                        <a:t>Muotialalla yritykset tyypillisesti pieniä ja suunnittelijavetoisia, eikä liiketoimintaosaaminen ole välttämättä riittävän vahvaa rahoittajan näkökulmasta</a:t>
                      </a:r>
                      <a:endParaRPr lang="fi-FI" sz="800" noProof="0" dirty="0"/>
                    </a:p>
                  </a:txBody>
                  <a:tcPr/>
                </a:tc>
                <a:extLst>
                  <a:ext uri="{0D108BD9-81ED-4DB2-BD59-A6C34878D82A}">
                    <a16:rowId xmlns:a16="http://schemas.microsoft.com/office/drawing/2014/main" val="1636388664"/>
                  </a:ext>
                </a:extLst>
              </a:tr>
            </a:tbl>
          </a:graphicData>
        </a:graphic>
      </p:graphicFrame>
      <p:sp>
        <p:nvSpPr>
          <p:cNvPr id="4" name="Footer Placeholder 3">
            <a:extLst>
              <a:ext uri="{FF2B5EF4-FFF2-40B4-BE49-F238E27FC236}">
                <a16:creationId xmlns:a16="http://schemas.microsoft.com/office/drawing/2014/main" id="{FF816DAA-1D1B-7D4B-7C21-B85B56F84106}"/>
              </a:ext>
            </a:extLst>
          </p:cNvPr>
          <p:cNvSpPr>
            <a:spLocks noGrp="1"/>
          </p:cNvSpPr>
          <p:nvPr>
            <p:ph type="ftr" sz="quarter" idx="11"/>
          </p:nvPr>
        </p:nvSpPr>
        <p:spPr/>
        <p:txBody>
          <a:bodyPr/>
          <a:lstStyle/>
          <a:p>
            <a:r>
              <a:rPr lang="fi-FI" noProof="0" dirty="0"/>
              <a:t>4front.fi</a:t>
            </a:r>
          </a:p>
        </p:txBody>
      </p:sp>
      <p:sp>
        <p:nvSpPr>
          <p:cNvPr id="5" name="Slide Number Placeholder 4">
            <a:extLst>
              <a:ext uri="{FF2B5EF4-FFF2-40B4-BE49-F238E27FC236}">
                <a16:creationId xmlns:a16="http://schemas.microsoft.com/office/drawing/2014/main" id="{84BDAC72-9FFA-3AF0-94C3-14ABB7B1ACCC}"/>
              </a:ext>
            </a:extLst>
          </p:cNvPr>
          <p:cNvSpPr>
            <a:spLocks noGrp="1"/>
          </p:cNvSpPr>
          <p:nvPr>
            <p:ph type="sldNum" sz="quarter" idx="12"/>
          </p:nvPr>
        </p:nvSpPr>
        <p:spPr/>
        <p:txBody>
          <a:bodyPr/>
          <a:lstStyle/>
          <a:p>
            <a:fld id="{F3566A77-A4D1-4CFF-ADB8-2F1AA0359541}" type="slidenum">
              <a:rPr lang="fi-FI" noProof="0" smtClean="0"/>
              <a:t>23</a:t>
            </a:fld>
            <a:endParaRPr lang="fi-FI" noProof="0" dirty="0"/>
          </a:p>
        </p:txBody>
      </p:sp>
      <p:sp>
        <p:nvSpPr>
          <p:cNvPr id="6" name="Title 5">
            <a:extLst>
              <a:ext uri="{FF2B5EF4-FFF2-40B4-BE49-F238E27FC236}">
                <a16:creationId xmlns:a16="http://schemas.microsoft.com/office/drawing/2014/main" id="{4DA56EC0-ED25-E949-6ADE-3E449C63C9A8}"/>
              </a:ext>
            </a:extLst>
          </p:cNvPr>
          <p:cNvSpPr>
            <a:spLocks noGrp="1"/>
          </p:cNvSpPr>
          <p:nvPr>
            <p:ph type="title"/>
          </p:nvPr>
        </p:nvSpPr>
        <p:spPr/>
        <p:txBody>
          <a:bodyPr/>
          <a:lstStyle/>
          <a:p>
            <a:r>
              <a:rPr lang="fi-FI" sz="2400" noProof="0" dirty="0"/>
              <a:t>Business Finlandin rahoituskriteerien soveltuvuus</a:t>
            </a:r>
          </a:p>
        </p:txBody>
      </p:sp>
    </p:spTree>
    <p:extLst>
      <p:ext uri="{BB962C8B-B14F-4D97-AF65-F5344CB8AC3E}">
        <p14:creationId xmlns:p14="http://schemas.microsoft.com/office/powerpoint/2010/main" val="90992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C2578D6-A0FC-3472-EF72-AD6255A247D0}"/>
              </a:ext>
            </a:extLst>
          </p:cNvPr>
          <p:cNvGraphicFramePr>
            <a:graphicFrameLocks noGrp="1"/>
          </p:cNvGraphicFramePr>
          <p:nvPr>
            <p:ph idx="1"/>
            <p:extLst>
              <p:ext uri="{D42A27DB-BD31-4B8C-83A1-F6EECF244321}">
                <p14:modId xmlns:p14="http://schemas.microsoft.com/office/powerpoint/2010/main" val="442290493"/>
              </p:ext>
            </p:extLst>
          </p:nvPr>
        </p:nvGraphicFramePr>
        <p:xfrm>
          <a:off x="657225" y="1053946"/>
          <a:ext cx="7858124" cy="3779520"/>
        </p:xfrm>
        <a:graphic>
          <a:graphicData uri="http://schemas.openxmlformats.org/drawingml/2006/table">
            <a:tbl>
              <a:tblPr firstRow="1" bandRow="1">
                <a:tableStyleId>{6E25E649-3F16-4E02-A733-19D2CDBF48F0}</a:tableStyleId>
              </a:tblPr>
              <a:tblGrid>
                <a:gridCol w="3929062">
                  <a:extLst>
                    <a:ext uri="{9D8B030D-6E8A-4147-A177-3AD203B41FA5}">
                      <a16:colId xmlns:a16="http://schemas.microsoft.com/office/drawing/2014/main" val="3400184208"/>
                    </a:ext>
                  </a:extLst>
                </a:gridCol>
                <a:gridCol w="3929062">
                  <a:extLst>
                    <a:ext uri="{9D8B030D-6E8A-4147-A177-3AD203B41FA5}">
                      <a16:colId xmlns:a16="http://schemas.microsoft.com/office/drawing/2014/main" val="4157750298"/>
                    </a:ext>
                  </a:extLst>
                </a:gridCol>
              </a:tblGrid>
              <a:tr h="330685">
                <a:tc>
                  <a:txBody>
                    <a:bodyPr/>
                    <a:lstStyle/>
                    <a:p>
                      <a:r>
                        <a:rPr lang="fi-FI" sz="1200" noProof="0" dirty="0"/>
                        <a:t>Yritysten kehittämisavustus</a:t>
                      </a:r>
                    </a:p>
                  </a:txBody>
                  <a:tcPr/>
                </a:tc>
                <a:tc>
                  <a:txBody>
                    <a:bodyPr/>
                    <a:lstStyle/>
                    <a:p>
                      <a:r>
                        <a:rPr lang="fi-FI" sz="1200" noProof="0" dirty="0"/>
                        <a:t>Rahoitushaku mikro- ja pk-yritysten T&amp;K-hankkeisiin</a:t>
                      </a:r>
                    </a:p>
                  </a:txBody>
                  <a:tcPr/>
                </a:tc>
                <a:extLst>
                  <a:ext uri="{0D108BD9-81ED-4DB2-BD59-A6C34878D82A}">
                    <a16:rowId xmlns:a16="http://schemas.microsoft.com/office/drawing/2014/main" val="3141175743"/>
                  </a:ext>
                </a:extLst>
              </a:tr>
              <a:tr h="370840">
                <a:tc>
                  <a:txBody>
                    <a:bodyPr/>
                    <a:lstStyle/>
                    <a:p>
                      <a:pPr marL="171450" indent="-171450">
                        <a:buFont typeface="Arial" panose="020B0604020202020204" pitchFamily="34" charset="0"/>
                        <a:buChar char="•"/>
                      </a:pPr>
                      <a:r>
                        <a:rPr lang="fi-FI" sz="1000" kern="1200" noProof="0" dirty="0">
                          <a:solidFill>
                            <a:schemeClr val="dk1"/>
                          </a:solidFill>
                        </a:rPr>
                        <a:t>Pk-yritysten liiketoiminnan kehittämistä tukeviin hankkeisiin. </a:t>
                      </a:r>
                    </a:p>
                    <a:p>
                      <a:pPr marL="171450" indent="-171450">
                        <a:buFont typeface="Arial" panose="020B0604020202020204" pitchFamily="34" charset="0"/>
                        <a:buChar char="•"/>
                      </a:pPr>
                      <a:r>
                        <a:rPr lang="fi-FI" sz="1000" kern="1200" noProof="0" dirty="0">
                          <a:solidFill>
                            <a:schemeClr val="dk1"/>
                          </a:solidFill>
                        </a:rPr>
                        <a:t>Tavoitteena on edistää kasvua, uudistumista, kansainvälistymistä, innovaatiotoimintaa ja digitalisaatiota sekä parantaa tuottavuutta ja kilpailukykyä. </a:t>
                      </a:r>
                    </a:p>
                    <a:p>
                      <a:pPr marL="171450" indent="-171450">
                        <a:buFont typeface="Arial" panose="020B0604020202020204" pitchFamily="34" charset="0"/>
                        <a:buChar char="•"/>
                      </a:pPr>
                      <a:r>
                        <a:rPr lang="fi-FI" sz="1000" kern="1200" noProof="0" dirty="0">
                          <a:solidFill>
                            <a:schemeClr val="dk1"/>
                          </a:solidFill>
                        </a:rPr>
                        <a:t>Käyttötarkoitukset ovat laajemmat kuin </a:t>
                      </a:r>
                      <a:r>
                        <a:rPr lang="fi-FI" sz="1000" kern="1200" noProof="0" dirty="0" err="1">
                          <a:solidFill>
                            <a:schemeClr val="dk1"/>
                          </a:solidFill>
                        </a:rPr>
                        <a:t>BF:n</a:t>
                      </a:r>
                      <a:r>
                        <a:rPr lang="fi-FI" sz="1000" kern="1200" noProof="0" dirty="0">
                          <a:solidFill>
                            <a:schemeClr val="dk1"/>
                          </a:solidFill>
                        </a:rPr>
                        <a:t> rahoituksessa, mutta niiden tulee olla selkeästi kehittäviä ja poiketa yrityksen tavanomaisesta toiminnasta. </a:t>
                      </a:r>
                    </a:p>
                    <a:p>
                      <a:pPr marL="171450" indent="-171450">
                        <a:buFont typeface="Arial" panose="020B0604020202020204" pitchFamily="34" charset="0"/>
                        <a:buChar char="•"/>
                      </a:pPr>
                      <a:r>
                        <a:rPr lang="fi-FI" sz="1000" kern="1200" noProof="0" dirty="0">
                          <a:solidFill>
                            <a:schemeClr val="dk1"/>
                          </a:solidFill>
                        </a:rPr>
                        <a:t>Kehittämistoimenpiteellä tarkoitetaan esimerkiksi </a:t>
                      </a:r>
                    </a:p>
                    <a:p>
                      <a:pPr marL="514350" lvl="1" indent="-171450">
                        <a:buFont typeface="Arial" panose="020B0604020202020204" pitchFamily="34" charset="0"/>
                        <a:buChar char="•"/>
                      </a:pPr>
                      <a:r>
                        <a:rPr lang="fi-FI" sz="1000" kern="1200" noProof="0" dirty="0">
                          <a:solidFill>
                            <a:schemeClr val="dk1"/>
                          </a:solidFill>
                        </a:rPr>
                        <a:t>kansainvälistymisen, </a:t>
                      </a:r>
                    </a:p>
                    <a:p>
                      <a:pPr marL="514350" lvl="1" indent="-171450">
                        <a:buFont typeface="Arial" panose="020B0604020202020204" pitchFamily="34" charset="0"/>
                        <a:buChar char="•"/>
                      </a:pPr>
                      <a:r>
                        <a:rPr lang="fi-FI" sz="1000" kern="1200" noProof="0" dirty="0">
                          <a:solidFill>
                            <a:schemeClr val="dk1"/>
                          </a:solidFill>
                        </a:rPr>
                        <a:t>tuotteiden, palvelujen, tuotantomenetelmien ja </a:t>
                      </a:r>
                    </a:p>
                    <a:p>
                      <a:pPr marL="514350" lvl="1" indent="-171450">
                        <a:buFont typeface="Arial" panose="020B0604020202020204" pitchFamily="34" charset="0"/>
                        <a:buChar char="•"/>
                      </a:pPr>
                      <a:r>
                        <a:rPr lang="fi-FI" sz="1000" kern="1200" noProof="0" dirty="0">
                          <a:solidFill>
                            <a:schemeClr val="dk1"/>
                          </a:solidFill>
                        </a:rPr>
                        <a:t>liiketoimintaosaamisen kehittämistä, kehittämishankkeiden valmistelua sekä muuta niihin rinnastettavaa yritystoiminnan merkittävää kehittämistä.</a:t>
                      </a:r>
                    </a:p>
                    <a:p>
                      <a:pPr marL="171450" indent="-171450">
                        <a:buFont typeface="Arial" panose="020B0604020202020204" pitchFamily="34" charset="0"/>
                        <a:buChar char="•"/>
                      </a:pPr>
                      <a:r>
                        <a:rPr lang="fi-FI" sz="1000" kern="1200" noProof="0" dirty="0">
                          <a:solidFill>
                            <a:schemeClr val="dk1"/>
                          </a:solidFill>
                        </a:rPr>
                        <a:t>Alueellisesti kohdennettua rahoitusta: painotukset, rahoituskehykset sekä tukikelpoiset hanketyypit määräytyvät maakunnallisten ja EU-ohjelmaperusteisten aluekehitystavoitteiden mukaisesti. Tyypillisesti pienemmät määrärahat esim. Uudellamaalla.</a:t>
                      </a:r>
                    </a:p>
                    <a:p>
                      <a:pPr marL="0" indent="0">
                        <a:buFont typeface="Arial" panose="020B0604020202020204" pitchFamily="34" charset="0"/>
                        <a:buNone/>
                      </a:pPr>
                      <a:r>
                        <a:rPr lang="fi-FI" sz="1000" kern="1200" noProof="0" dirty="0">
                          <a:solidFill>
                            <a:schemeClr val="dk1"/>
                          </a:solidFill>
                          <a:highlight>
                            <a:srgbClr val="00FF00"/>
                          </a:highlight>
                        </a:rPr>
                        <a:t>Soveltuvuus: hyvä, laajempi käyttötarkoitus, mutta alueellisesti kohdennettu</a:t>
                      </a:r>
                    </a:p>
                  </a:txBody>
                  <a:tcPr/>
                </a:tc>
                <a:tc>
                  <a:txBody>
                    <a:bodyPr/>
                    <a:lstStyle/>
                    <a:p>
                      <a:pPr marL="171450" indent="-171450" algn="l" defTabSz="685800" rtl="0" eaLnBrk="1" latinLnBrk="0" hangingPunct="1">
                        <a:buFont typeface="Arial" panose="020B0604020202020204" pitchFamily="34" charset="0"/>
                        <a:buChar char="•"/>
                      </a:pPr>
                      <a:r>
                        <a:rPr lang="fi-FI" sz="1000" kern="1200" noProof="0" dirty="0">
                          <a:solidFill>
                            <a:schemeClr val="dk1"/>
                          </a:solidFill>
                        </a:rPr>
                        <a:t>Uusi kansalliseen T&amp;K-rahoituslakiin (1092/2022) perustuva rahoitushaku T&amp;K-hankkeisiin</a:t>
                      </a:r>
                    </a:p>
                    <a:p>
                      <a:pPr marL="171450" indent="-171450" algn="l" defTabSz="685800" rtl="0" eaLnBrk="1" latinLnBrk="0" hangingPunct="1">
                        <a:buFont typeface="Arial" panose="020B0604020202020204" pitchFamily="34" charset="0"/>
                        <a:buChar char="•"/>
                      </a:pPr>
                      <a:r>
                        <a:rPr lang="fi-FI" sz="1000" kern="1200" noProof="0" dirty="0">
                          <a:solidFill>
                            <a:schemeClr val="dk1"/>
                          </a:solidFill>
                        </a:rPr>
                        <a:t>Pohjana yrityksen kehittämisavustus ja sen ehdot.</a:t>
                      </a:r>
                    </a:p>
                    <a:p>
                      <a:pPr marL="171450" indent="-171450" algn="l" defTabSz="685800" rtl="0" eaLnBrk="1" latinLnBrk="0" hangingPunct="1">
                        <a:buFont typeface="Arial" panose="020B0604020202020204" pitchFamily="34" charset="0"/>
                        <a:buChar char="•"/>
                      </a:pPr>
                      <a:r>
                        <a:rPr lang="fi-FI" sz="1000" kern="1200" noProof="0" dirty="0">
                          <a:solidFill>
                            <a:schemeClr val="dk1"/>
                          </a:solidFill>
                        </a:rPr>
                        <a:t>Kohdennettu Etelä- ja Länsi-Suomeen</a:t>
                      </a:r>
                    </a:p>
                    <a:p>
                      <a:pPr marL="171450" indent="-171450" algn="l" defTabSz="685800" rtl="0" eaLnBrk="1" latinLnBrk="0" hangingPunct="1">
                        <a:buFont typeface="Arial" panose="020B0604020202020204" pitchFamily="34" charset="0"/>
                        <a:buChar char="•"/>
                      </a:pPr>
                      <a:r>
                        <a:rPr lang="fi-FI" sz="1000" kern="1200" noProof="0" dirty="0">
                          <a:solidFill>
                            <a:schemeClr val="dk1"/>
                          </a:solidFill>
                        </a:rPr>
                        <a:t>Mikro- ja pk-yrityksille, jotka ovat käynnistämässä ja/tai vahvistamassa omaa T&amp;K-toimintaansa ja joille elinvoimakeskusten rahoitus voi toimia polkuna kohti laajempaa T&amp;K-toimintaa tai kehittävät valmiuksia uusien tuotteiden, palveluiden tai ratkaisujen markkinoille saattamiseksi.</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kern="1200" noProof="0" dirty="0">
                          <a:solidFill>
                            <a:schemeClr val="dk1"/>
                          </a:solidFill>
                          <a:sym typeface="Wingdings" pitchFamily="2" charset="2"/>
                        </a:rPr>
                        <a:t>Käyttötarkoitus: T&amp;K toiminta (=tilastokeskuksen määritelmä), 1/3 osa rahoituksesta käytettävissä toimivuuden ja markkinapotentiaalin osoittamiseen</a:t>
                      </a:r>
                      <a:endParaRPr lang="fi-FI" sz="1000" kern="1200" noProof="0" dirty="0">
                        <a:solidFill>
                          <a:schemeClr val="dk1"/>
                        </a:solidFill>
                      </a:endParaRPr>
                    </a:p>
                    <a:p>
                      <a:pPr marL="171450" indent="-171450" algn="l" defTabSz="685800" rtl="0" eaLnBrk="1" latinLnBrk="0" hangingPunct="1">
                        <a:buFont typeface="Arial" panose="020B0604020202020204" pitchFamily="34" charset="0"/>
                        <a:buChar char="•"/>
                      </a:pPr>
                      <a:r>
                        <a:rPr lang="fi-FI" sz="1000" kern="1200" noProof="0" dirty="0">
                          <a:solidFill>
                            <a:schemeClr val="dk1"/>
                          </a:solidFill>
                        </a:rPr>
                        <a:t>Hyväksyttävät kustannukset: 20 000–150 000 € (avustus enintään 50 %)</a:t>
                      </a:r>
                    </a:p>
                    <a:p>
                      <a:pPr marL="171450" indent="-171450" algn="l" defTabSz="685800" rtl="0" eaLnBrk="1" latinLnBrk="0" hangingPunct="1">
                        <a:buFont typeface="Arial" panose="020B0604020202020204" pitchFamily="34" charset="0"/>
                        <a:buChar char="•"/>
                      </a:pPr>
                      <a:r>
                        <a:rPr lang="fi-FI" sz="1000" kern="1200" noProof="0" dirty="0">
                          <a:solidFill>
                            <a:schemeClr val="dk1"/>
                          </a:solidFill>
                        </a:rPr>
                        <a:t>De </a:t>
                      </a:r>
                      <a:r>
                        <a:rPr lang="fi-FI" sz="1000" kern="1200" noProof="0" dirty="0" err="1">
                          <a:solidFill>
                            <a:schemeClr val="dk1"/>
                          </a:solidFill>
                        </a:rPr>
                        <a:t>minimis</a:t>
                      </a:r>
                      <a:r>
                        <a:rPr lang="fi-FI" sz="1000" kern="1200" noProof="0" dirty="0">
                          <a:solidFill>
                            <a:schemeClr val="dk1"/>
                          </a:solidFill>
                        </a:rPr>
                        <a:t> –tuki</a:t>
                      </a:r>
                    </a:p>
                    <a:p>
                      <a:pPr marL="0" indent="0" algn="l" defTabSz="685800" rtl="0" eaLnBrk="1" latinLnBrk="0" hangingPunct="1">
                        <a:buFont typeface="Arial" panose="020B0604020202020204" pitchFamily="34" charset="0"/>
                        <a:buNone/>
                      </a:pPr>
                      <a:endParaRPr lang="fi-FI" sz="1000" kern="1200" noProof="0" dirty="0">
                        <a:solidFill>
                          <a:schemeClr val="dk1"/>
                        </a:solidFill>
                        <a:highlight>
                          <a:srgbClr val="FFFF00"/>
                        </a:highlight>
                        <a:sym typeface="Wingdings" pitchFamily="2" charset="2"/>
                      </a:endParaRPr>
                    </a:p>
                    <a:p>
                      <a:pPr marL="0" indent="0" algn="l" defTabSz="685800" rtl="0" eaLnBrk="1" latinLnBrk="0" hangingPunct="1">
                        <a:buFont typeface="Arial" panose="020B0604020202020204" pitchFamily="34" charset="0"/>
                        <a:buNone/>
                      </a:pPr>
                      <a:endParaRPr lang="fi-FI" sz="1000" kern="1200" noProof="0" dirty="0">
                        <a:solidFill>
                          <a:schemeClr val="dk1"/>
                        </a:solidFill>
                        <a:highlight>
                          <a:srgbClr val="FFFF00"/>
                        </a:highlight>
                        <a:sym typeface="Wingdings" pitchFamily="2" charset="2"/>
                      </a:endParaRPr>
                    </a:p>
                    <a:p>
                      <a:pPr marL="0" indent="0" algn="l" defTabSz="685800" rtl="0" eaLnBrk="1" latinLnBrk="0" hangingPunct="1">
                        <a:buFont typeface="Arial" panose="020B0604020202020204" pitchFamily="34" charset="0"/>
                        <a:buNone/>
                      </a:pPr>
                      <a:r>
                        <a:rPr lang="fi-FI" sz="1000" kern="1200" noProof="0" dirty="0">
                          <a:solidFill>
                            <a:schemeClr val="dk1"/>
                          </a:solidFill>
                          <a:highlight>
                            <a:srgbClr val="FFFF00"/>
                          </a:highlight>
                          <a:sym typeface="Wingdings" pitchFamily="2" charset="2"/>
                        </a:rPr>
                        <a:t>Soveltuvuus: kohtalainen, käyttötarkoitus perustuu periaatteessa samaan T&amp;K-määritelmään vaikkakin on tarkoitettu T&amp;K-toimintaa käynnistäville yrityksille.</a:t>
                      </a:r>
                    </a:p>
                    <a:p>
                      <a:pPr marL="285750" indent="-285750">
                        <a:buFont typeface="Arial" panose="020B0604020202020204" pitchFamily="34" charset="0"/>
                        <a:buChar char="•"/>
                      </a:pPr>
                      <a:endParaRPr lang="fi-FI" sz="1200" noProof="0" dirty="0"/>
                    </a:p>
                  </a:txBody>
                  <a:tcPr/>
                </a:tc>
                <a:extLst>
                  <a:ext uri="{0D108BD9-81ED-4DB2-BD59-A6C34878D82A}">
                    <a16:rowId xmlns:a16="http://schemas.microsoft.com/office/drawing/2014/main" val="2804460835"/>
                  </a:ext>
                </a:extLst>
              </a:tr>
            </a:tbl>
          </a:graphicData>
        </a:graphic>
      </p:graphicFrame>
      <p:sp>
        <p:nvSpPr>
          <p:cNvPr id="3" name="Footer Placeholder 2">
            <a:extLst>
              <a:ext uri="{FF2B5EF4-FFF2-40B4-BE49-F238E27FC236}">
                <a16:creationId xmlns:a16="http://schemas.microsoft.com/office/drawing/2014/main" id="{F5801D20-8F52-EE57-B180-834D83E977DE}"/>
              </a:ext>
            </a:extLst>
          </p:cNvPr>
          <p:cNvSpPr>
            <a:spLocks noGrp="1"/>
          </p:cNvSpPr>
          <p:nvPr>
            <p:ph type="ftr" sz="quarter" idx="11"/>
          </p:nvPr>
        </p:nvSpPr>
        <p:spPr/>
        <p:txBody>
          <a:bodyPr/>
          <a:lstStyle/>
          <a:p>
            <a:r>
              <a:rPr lang="fi-FI" noProof="0" dirty="0"/>
              <a:t>4front.fi</a:t>
            </a:r>
          </a:p>
        </p:txBody>
      </p:sp>
      <p:sp>
        <p:nvSpPr>
          <p:cNvPr id="4" name="Slide Number Placeholder 3">
            <a:extLst>
              <a:ext uri="{FF2B5EF4-FFF2-40B4-BE49-F238E27FC236}">
                <a16:creationId xmlns:a16="http://schemas.microsoft.com/office/drawing/2014/main" id="{6AA975CA-42CA-AB87-9DBB-C1BB15A8AEE4}"/>
              </a:ext>
            </a:extLst>
          </p:cNvPr>
          <p:cNvSpPr>
            <a:spLocks noGrp="1"/>
          </p:cNvSpPr>
          <p:nvPr>
            <p:ph type="sldNum" sz="quarter" idx="12"/>
          </p:nvPr>
        </p:nvSpPr>
        <p:spPr/>
        <p:txBody>
          <a:bodyPr/>
          <a:lstStyle/>
          <a:p>
            <a:fld id="{F3566A77-A4D1-4CFF-ADB8-2F1AA0359541}" type="slidenum">
              <a:rPr lang="fi-FI" noProof="0" smtClean="0"/>
              <a:t>24</a:t>
            </a:fld>
            <a:endParaRPr lang="fi-FI" noProof="0" dirty="0"/>
          </a:p>
        </p:txBody>
      </p:sp>
      <p:sp>
        <p:nvSpPr>
          <p:cNvPr id="5" name="Title 4">
            <a:extLst>
              <a:ext uri="{FF2B5EF4-FFF2-40B4-BE49-F238E27FC236}">
                <a16:creationId xmlns:a16="http://schemas.microsoft.com/office/drawing/2014/main" id="{9EAB87B5-092F-D5A7-73D6-185D755B65A1}"/>
              </a:ext>
            </a:extLst>
          </p:cNvPr>
          <p:cNvSpPr>
            <a:spLocks noGrp="1"/>
          </p:cNvSpPr>
          <p:nvPr>
            <p:ph type="title"/>
          </p:nvPr>
        </p:nvSpPr>
        <p:spPr/>
        <p:txBody>
          <a:bodyPr/>
          <a:lstStyle/>
          <a:p>
            <a:r>
              <a:rPr lang="fi-FI" noProof="0" dirty="0"/>
              <a:t>Elinvoimakeskusten rahoitusmuodot</a:t>
            </a:r>
          </a:p>
        </p:txBody>
      </p:sp>
    </p:spTree>
    <p:extLst>
      <p:ext uri="{BB962C8B-B14F-4D97-AF65-F5344CB8AC3E}">
        <p14:creationId xmlns:p14="http://schemas.microsoft.com/office/powerpoint/2010/main" val="2528502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BB26D4B-DBE3-FB03-319C-5D11CB1BCF89}"/>
              </a:ext>
            </a:extLst>
          </p:cNvPr>
          <p:cNvGraphicFramePr>
            <a:graphicFrameLocks noGrp="1"/>
          </p:cNvGraphicFramePr>
          <p:nvPr>
            <p:ph idx="1"/>
            <p:extLst>
              <p:ext uri="{D42A27DB-BD31-4B8C-83A1-F6EECF244321}">
                <p14:modId xmlns:p14="http://schemas.microsoft.com/office/powerpoint/2010/main" val="2587825457"/>
              </p:ext>
            </p:extLst>
          </p:nvPr>
        </p:nvGraphicFramePr>
        <p:xfrm>
          <a:off x="628651" y="1008720"/>
          <a:ext cx="8025933" cy="3845560"/>
        </p:xfrm>
        <a:graphic>
          <a:graphicData uri="http://schemas.openxmlformats.org/drawingml/2006/table">
            <a:tbl>
              <a:tblPr firstRow="1" bandRow="1">
                <a:tableStyleId>{6E25E649-3F16-4E02-A733-19D2CDBF48F0}</a:tableStyleId>
              </a:tblPr>
              <a:tblGrid>
                <a:gridCol w="1559072">
                  <a:extLst>
                    <a:ext uri="{9D8B030D-6E8A-4147-A177-3AD203B41FA5}">
                      <a16:colId xmlns:a16="http://schemas.microsoft.com/office/drawing/2014/main" val="863965532"/>
                    </a:ext>
                  </a:extLst>
                </a:gridCol>
                <a:gridCol w="6466861">
                  <a:extLst>
                    <a:ext uri="{9D8B030D-6E8A-4147-A177-3AD203B41FA5}">
                      <a16:colId xmlns:a16="http://schemas.microsoft.com/office/drawing/2014/main" val="2358354761"/>
                    </a:ext>
                  </a:extLst>
                </a:gridCol>
              </a:tblGrid>
              <a:tr h="370840">
                <a:tc>
                  <a:txBody>
                    <a:bodyPr/>
                    <a:lstStyle/>
                    <a:p>
                      <a:r>
                        <a:rPr lang="fi-FI" sz="900" noProof="0" dirty="0"/>
                        <a:t>Rahoitusohjelma tai kehys</a:t>
                      </a:r>
                    </a:p>
                  </a:txBody>
                  <a:tcPr/>
                </a:tc>
                <a:tc>
                  <a:txBody>
                    <a:bodyPr/>
                    <a:lstStyle/>
                    <a:p>
                      <a:r>
                        <a:rPr lang="fi-FI" sz="900" noProof="0" dirty="0"/>
                        <a:t>Kuvaus</a:t>
                      </a:r>
                    </a:p>
                  </a:txBody>
                  <a:tcPr/>
                </a:tc>
                <a:extLst>
                  <a:ext uri="{0D108BD9-81ED-4DB2-BD59-A6C34878D82A}">
                    <a16:rowId xmlns:a16="http://schemas.microsoft.com/office/drawing/2014/main" val="3033786941"/>
                  </a:ext>
                </a:extLst>
              </a:tr>
              <a:tr h="370840">
                <a:tc>
                  <a:txBody>
                    <a:bodyPr/>
                    <a:lstStyle/>
                    <a:p>
                      <a:r>
                        <a:rPr lang="fi-FI" sz="900" b="1" noProof="0" dirty="0"/>
                        <a:t>Horisontti Eurooppa</a:t>
                      </a:r>
                    </a:p>
                    <a:p>
                      <a:r>
                        <a:rPr lang="fi-FI" sz="900" b="1" noProof="0" dirty="0">
                          <a:highlight>
                            <a:srgbClr val="FFFF00"/>
                          </a:highlight>
                        </a:rPr>
                        <a:t>Soveltuvuus: kohtalainen</a:t>
                      </a:r>
                      <a:endParaRPr lang="fi-FI" sz="900" b="1" i="1" noProof="0" dirty="0">
                        <a:highlight>
                          <a:srgbClr val="FFFF00"/>
                        </a:highlight>
                      </a:endParaRPr>
                    </a:p>
                  </a:txBody>
                  <a:tcPr/>
                </a:tc>
                <a:tc>
                  <a:txBody>
                    <a:bodyPr/>
                    <a:lstStyle/>
                    <a:p>
                      <a:pPr marL="171450" indent="-171450">
                        <a:buFont typeface="Arial" panose="020B0604020202020204" pitchFamily="34" charset="0"/>
                        <a:buChar char="•"/>
                      </a:pPr>
                      <a:r>
                        <a:rPr lang="fi-FI" sz="900" noProof="0" dirty="0"/>
                        <a:t>EU:n tutkimus- ja innovaatio-ohjelma. </a:t>
                      </a:r>
                    </a:p>
                    <a:p>
                      <a:pPr marL="171450" indent="-171450">
                        <a:buFont typeface="Arial" panose="020B0604020202020204" pitchFamily="34" charset="0"/>
                        <a:buChar char="•"/>
                      </a:pPr>
                      <a:r>
                        <a:rPr lang="fi-FI" sz="900" noProof="0" dirty="0"/>
                        <a:t>Sovelletaan tiukkaa </a:t>
                      </a:r>
                      <a:r>
                        <a:rPr lang="fi-FI" sz="900" noProof="0" dirty="0" err="1"/>
                        <a:t>T&amp;K:n</a:t>
                      </a:r>
                      <a:r>
                        <a:rPr lang="fi-FI" sz="900" noProof="0" dirty="0"/>
                        <a:t> määritelmä. NEB-hauissa luovilla aloilla on kuitenkin kilpailuetu.</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900" noProof="0" dirty="0"/>
                        <a:t>Pilari 2: “Culture, </a:t>
                      </a:r>
                      <a:r>
                        <a:rPr lang="fi-FI" sz="900" noProof="0" dirty="0" err="1"/>
                        <a:t>Creativity</a:t>
                      </a:r>
                      <a:r>
                        <a:rPr lang="fi-FI" sz="900" noProof="0" dirty="0"/>
                        <a:t> and </a:t>
                      </a:r>
                      <a:r>
                        <a:rPr lang="fi-FI" sz="900" noProof="0" dirty="0" err="1"/>
                        <a:t>Inclusive</a:t>
                      </a:r>
                      <a:r>
                        <a:rPr lang="fi-FI" sz="900" noProof="0" dirty="0"/>
                        <a:t> </a:t>
                      </a:r>
                      <a:r>
                        <a:rPr lang="fi-FI" sz="900" noProof="0" dirty="0" err="1"/>
                        <a:t>Society</a:t>
                      </a:r>
                      <a:r>
                        <a:rPr lang="fi-FI" sz="900" noProof="0" dirty="0"/>
                        <a: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900" noProof="0" dirty="0"/>
                        <a:t>Usein konsortiorahoitusta.</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900" noProof="0" dirty="0"/>
                        <a:t>BF myöntää valmisteluun rahoitusta.</a:t>
                      </a:r>
                    </a:p>
                  </a:txBody>
                  <a:tcPr/>
                </a:tc>
                <a:extLst>
                  <a:ext uri="{0D108BD9-81ED-4DB2-BD59-A6C34878D82A}">
                    <a16:rowId xmlns:a16="http://schemas.microsoft.com/office/drawing/2014/main" val="176515824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noProof="0" dirty="0"/>
                        <a:t>European Institute of Innovation and Technology (EIT)</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noProof="0" dirty="0">
                          <a:highlight>
                            <a:srgbClr val="00FF00"/>
                          </a:highlight>
                        </a:rPr>
                        <a:t>Soveltuvuus: hyvä</a:t>
                      </a:r>
                      <a:endParaRPr lang="fi-FI" sz="900" b="1" i="1" noProof="0" dirty="0">
                        <a:highlight>
                          <a:srgbClr val="00FF00"/>
                        </a:highlight>
                      </a:endParaRPr>
                    </a:p>
                  </a:txBody>
                  <a:tcPr/>
                </a:tc>
                <a:tc>
                  <a:txBody>
                    <a:bodyPr/>
                    <a:lstStyle/>
                    <a:p>
                      <a:pPr marL="171450" indent="-171450">
                        <a:buFont typeface="Arial" panose="020B0604020202020204" pitchFamily="34" charset="0"/>
                        <a:buChar char="•"/>
                      </a:pPr>
                      <a:r>
                        <a:rPr lang="fi-FI" sz="900" noProof="0" dirty="0"/>
                        <a:t>Horisontti Euroopan pilari 3:sen alaisuudessa, noudattaa samaa lainsäädäntöä.</a:t>
                      </a:r>
                    </a:p>
                    <a:p>
                      <a:pPr marL="171450" indent="-171450">
                        <a:buFont typeface="Arial" panose="020B0604020202020204" pitchFamily="34" charset="0"/>
                        <a:buChar char="•"/>
                      </a:pPr>
                      <a:r>
                        <a:rPr lang="fi-FI" sz="900" noProof="0" dirty="0"/>
                        <a:t>KIC-yhteisöt (esim. EIT KIC – Culture and </a:t>
                      </a:r>
                      <a:r>
                        <a:rPr lang="fi-FI" sz="900" noProof="0" dirty="0" err="1"/>
                        <a:t>creativity</a:t>
                      </a:r>
                      <a:r>
                        <a:rPr lang="fi-FI" sz="900" noProof="0" dirty="0"/>
                        <a:t>)</a:t>
                      </a:r>
                    </a:p>
                    <a:p>
                      <a:pPr marL="171450" indent="-171450">
                        <a:buFont typeface="Arial" panose="020B0604020202020204" pitchFamily="34" charset="0"/>
                        <a:buChar char="•"/>
                      </a:pPr>
                      <a:r>
                        <a:rPr lang="fi-FI" sz="900" noProof="0" dirty="0"/>
                        <a:t>Rahoitusta, neuvontaa, verkostoja ja ekosysteemin rakentamista</a:t>
                      </a:r>
                    </a:p>
                    <a:p>
                      <a:pPr marL="171450" indent="-171450">
                        <a:buFont typeface="Arial" panose="020B0604020202020204" pitchFamily="34" charset="0"/>
                        <a:buChar char="•"/>
                      </a:pPr>
                      <a:r>
                        <a:rPr lang="fi-FI" sz="900" noProof="0" dirty="0"/>
                        <a:t>Yksi </a:t>
                      </a:r>
                      <a:r>
                        <a:rPr lang="fi-FI" sz="900" noProof="0" dirty="0" err="1"/>
                        <a:t>hubeista</a:t>
                      </a:r>
                      <a:r>
                        <a:rPr lang="fi-FI" sz="900" noProof="0" dirty="0"/>
                        <a:t> Helsingissä</a:t>
                      </a:r>
                    </a:p>
                  </a:txBody>
                  <a:tcPr/>
                </a:tc>
                <a:extLst>
                  <a:ext uri="{0D108BD9-81ED-4DB2-BD59-A6C34878D82A}">
                    <a16:rowId xmlns:a16="http://schemas.microsoft.com/office/drawing/2014/main" val="676259652"/>
                  </a:ext>
                </a:extLst>
              </a:tr>
              <a:tr h="370840">
                <a:tc>
                  <a:txBody>
                    <a:bodyPr/>
                    <a:lstStyle/>
                    <a:p>
                      <a:r>
                        <a:rPr lang="fi-FI" sz="900" b="1" noProof="0" dirty="0"/>
                        <a:t>Creative Europe</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noProof="0" dirty="0">
                          <a:highlight>
                            <a:srgbClr val="FFFF00"/>
                          </a:highlight>
                        </a:rPr>
                        <a:t>Soveltuvuus: kohtalainen</a:t>
                      </a:r>
                    </a:p>
                    <a:p>
                      <a:endParaRPr lang="fi-FI" sz="900" b="1" noProof="0" dirty="0"/>
                    </a:p>
                  </a:txBody>
                  <a:tcPr/>
                </a:tc>
                <a:tc>
                  <a:txBody>
                    <a:bodyPr/>
                    <a:lstStyle/>
                    <a:p>
                      <a:pPr marL="171450" indent="-171450">
                        <a:buFont typeface="Arial" panose="020B0604020202020204" pitchFamily="34" charset="0"/>
                        <a:buChar char="•"/>
                      </a:pPr>
                      <a:r>
                        <a:rPr lang="fi-FI" sz="900" b="0" kern="1200" noProof="0" dirty="0">
                          <a:solidFill>
                            <a:schemeClr val="dk1"/>
                          </a:solidFill>
                          <a:effectLst/>
                        </a:rPr>
                        <a:t>EU:n 2,4 miljardin euron rahoitusohjelma kulttuuri-, luoville ja audiovisuaalisille aloille. </a:t>
                      </a:r>
                    </a:p>
                    <a:p>
                      <a:pPr marL="171450" indent="-171450">
                        <a:buFont typeface="Arial" panose="020B0604020202020204" pitchFamily="34" charset="0"/>
                        <a:buChar char="•"/>
                      </a:pPr>
                      <a:r>
                        <a:rPr lang="fi-FI" sz="900" b="0" kern="1200" noProof="0" dirty="0">
                          <a:solidFill>
                            <a:schemeClr val="dk1"/>
                          </a:solidFill>
                          <a:effectLst/>
                        </a:rPr>
                        <a:t>Rahoitusta voivat hakea organisaatiot, yritykset ja yhdistykset, yleensä kuitenkin vain konsortiossa. </a:t>
                      </a:r>
                    </a:p>
                    <a:p>
                      <a:pPr marL="171450" indent="-171450">
                        <a:buFont typeface="Arial" panose="020B0604020202020204" pitchFamily="34" charset="0"/>
                        <a:buChar char="•"/>
                      </a:pPr>
                      <a:r>
                        <a:rPr lang="fi-FI" sz="900" b="0" kern="1200" noProof="0" dirty="0">
                          <a:solidFill>
                            <a:schemeClr val="dk1"/>
                          </a:solidFill>
                          <a:effectLst/>
                        </a:rPr>
                        <a:t>Ei tiukkaa </a:t>
                      </a:r>
                      <a:r>
                        <a:rPr lang="fi-FI" sz="900" b="0" kern="1200" noProof="0" dirty="0" err="1">
                          <a:solidFill>
                            <a:schemeClr val="dk1"/>
                          </a:solidFill>
                          <a:effectLst/>
                        </a:rPr>
                        <a:t>T&amp;K:n</a:t>
                      </a:r>
                      <a:r>
                        <a:rPr lang="fi-FI" sz="900" b="0" kern="1200" noProof="0" dirty="0">
                          <a:solidFill>
                            <a:schemeClr val="dk1"/>
                          </a:solidFill>
                          <a:effectLst/>
                        </a:rPr>
                        <a:t> määritelmää, innovaatiot tulkitaan kulttuurisessa ja luovassa merkityksessä.</a:t>
                      </a:r>
                    </a:p>
                    <a:p>
                      <a:pPr marL="171450" indent="-171450">
                        <a:buFont typeface="Arial" panose="020B0604020202020204" pitchFamily="34" charset="0"/>
                        <a:buChar char="•"/>
                      </a:pPr>
                      <a:r>
                        <a:rPr lang="fi-FI" sz="900" noProof="0" dirty="0"/>
                        <a:t>Kohdistuu lähinnä yhteistyö-, verkosto- ja kehittämishankkeisiin, ei yksittäisen yrityksen liiketoiminnan skaalaamiseen.</a:t>
                      </a:r>
                    </a:p>
                  </a:txBody>
                  <a:tcPr/>
                </a:tc>
                <a:extLst>
                  <a:ext uri="{0D108BD9-81ED-4DB2-BD59-A6C34878D82A}">
                    <a16:rowId xmlns:a16="http://schemas.microsoft.com/office/drawing/2014/main" val="2824007104"/>
                  </a:ext>
                </a:extLst>
              </a:tr>
              <a:tr h="0">
                <a:tc>
                  <a:txBody>
                    <a:bodyPr/>
                    <a:lstStyle/>
                    <a:p>
                      <a:r>
                        <a:rPr lang="fi-FI" sz="900" b="1" noProof="0" dirty="0"/>
                        <a:t>New European </a:t>
                      </a:r>
                      <a:r>
                        <a:rPr lang="fi-FI" sz="900" b="1" noProof="0" dirty="0" err="1"/>
                        <a:t>Bauhaus</a:t>
                      </a:r>
                      <a:r>
                        <a:rPr lang="fi-FI" sz="900" b="1" noProof="0" dirty="0"/>
                        <a:t> –teemahaut</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noProof="0" dirty="0">
                          <a:highlight>
                            <a:srgbClr val="00FF00"/>
                          </a:highlight>
                        </a:rPr>
                        <a:t>Soveltuvuus: hyvä</a:t>
                      </a:r>
                    </a:p>
                    <a:p>
                      <a:endParaRPr lang="fi-FI" sz="900" b="1" noProof="0" dirty="0"/>
                    </a:p>
                  </a:txBody>
                  <a:tcPr/>
                </a:tc>
                <a:tc>
                  <a:txBody>
                    <a:bodyPr/>
                    <a:lstStyle/>
                    <a:p>
                      <a:pPr marL="171450" indent="-171450">
                        <a:buFont typeface="Arial" panose="020B0604020202020204" pitchFamily="34" charset="0"/>
                        <a:buChar char="•"/>
                      </a:pPr>
                      <a:r>
                        <a:rPr lang="fi-FI" sz="900" noProof="0" dirty="0"/>
                        <a:t>Poikkiohjelmallinen kehys</a:t>
                      </a:r>
                    </a:p>
                    <a:p>
                      <a:pPr marL="171450" indent="-171450">
                        <a:buFont typeface="Arial" panose="020B0604020202020204" pitchFamily="34" charset="0"/>
                        <a:buChar char="•"/>
                      </a:pPr>
                      <a:r>
                        <a:rPr lang="fi-FI" sz="900" noProof="0" dirty="0"/>
                        <a:t>Rahoitus tulee EU ohjelmista Horisontti, Creative Europe, EAKR, LIFE jne.), joiden yksittäisissä hauissa voi olla NEB-kriteereitä</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900" noProof="0" dirty="0"/>
                        <a:t>Kolme periaatetta: kestävyys, esteettisyys ja osallisuus – tekstiili ja muotialalla siis strateginen rooli. </a:t>
                      </a:r>
                    </a:p>
                    <a:p>
                      <a:pPr marL="171450" indent="-171450">
                        <a:buFont typeface="Arial" panose="020B0604020202020204" pitchFamily="34" charset="0"/>
                        <a:buChar char="•"/>
                      </a:pPr>
                      <a:r>
                        <a:rPr lang="fi-FI" sz="900" noProof="0" dirty="0"/>
                        <a:t>Näissä hauissa estetiikka voi olla politiikkakriteeri, jonka avulla hakemus voi saada paremmat pisteet.</a:t>
                      </a:r>
                    </a:p>
                    <a:p>
                      <a:pPr marL="171450" indent="-171450">
                        <a:buFont typeface="Arial" panose="020B0604020202020204" pitchFamily="34" charset="0"/>
                        <a:buChar char="•"/>
                      </a:pPr>
                      <a:r>
                        <a:rPr lang="fi-FI" sz="900" noProof="0" dirty="0"/>
                        <a:t>NEB myöntää palkintoja, ylläpitää ekosysteemejä ja verkostoja (ml. kaupunkipilotit)</a:t>
                      </a:r>
                    </a:p>
                  </a:txBody>
                  <a:tcPr/>
                </a:tc>
                <a:extLst>
                  <a:ext uri="{0D108BD9-81ED-4DB2-BD59-A6C34878D82A}">
                    <a16:rowId xmlns:a16="http://schemas.microsoft.com/office/drawing/2014/main" val="1000202571"/>
                  </a:ext>
                </a:extLst>
              </a:tr>
              <a:tr h="370840">
                <a:tc>
                  <a:txBody>
                    <a:bodyPr/>
                    <a:lstStyle/>
                    <a:p>
                      <a:r>
                        <a:rPr lang="fi-FI" sz="900" b="1" noProof="0" dirty="0"/>
                        <a:t>EAKR</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noProof="0" dirty="0">
                          <a:highlight>
                            <a:srgbClr val="00FF00"/>
                          </a:highlight>
                        </a:rPr>
                        <a:t>Soveltuvuus: hyvä</a:t>
                      </a:r>
                    </a:p>
                    <a:p>
                      <a:endParaRPr lang="fi-FI" sz="900" noProof="0" dirty="0"/>
                    </a:p>
                  </a:txBody>
                  <a:tcPr/>
                </a:tc>
                <a:tc>
                  <a:txBody>
                    <a:bodyPr/>
                    <a:lstStyle/>
                    <a:p>
                      <a:pPr marL="171450" indent="-171450">
                        <a:buFont typeface="Arial" panose="020B0604020202020204" pitchFamily="34" charset="0"/>
                        <a:buChar char="•"/>
                      </a:pPr>
                      <a:r>
                        <a:rPr lang="fi-FI" sz="900" noProof="0" dirty="0"/>
                        <a:t>Kansallinen toteutus (yleensä elinvoimakeskukset), </a:t>
                      </a:r>
                    </a:p>
                    <a:p>
                      <a:pPr marL="171450" indent="-171450">
                        <a:buFont typeface="Arial" panose="020B0604020202020204" pitchFamily="34" charset="0"/>
                        <a:buChar char="•"/>
                      </a:pPr>
                      <a:r>
                        <a:rPr lang="fi-FI" sz="900" noProof="0" dirty="0" err="1"/>
                        <a:t>T&amp;K:n</a:t>
                      </a:r>
                      <a:r>
                        <a:rPr lang="fi-FI" sz="900" noProof="0" dirty="0"/>
                        <a:t> määritelmä riippuu kansallisesta toteutuksesta. </a:t>
                      </a:r>
                    </a:p>
                    <a:p>
                      <a:pPr marL="171450" indent="-171450">
                        <a:buFont typeface="Arial" panose="020B0604020202020204" pitchFamily="34" charset="0"/>
                        <a:buChar char="•"/>
                      </a:pPr>
                      <a:r>
                        <a:rPr lang="fi-FI" sz="900" noProof="0" dirty="0"/>
                        <a:t>Perustuu joko GBER tai de </a:t>
                      </a:r>
                      <a:r>
                        <a:rPr lang="fi-FI" sz="900" noProof="0" dirty="0" err="1"/>
                        <a:t>miminis</a:t>
                      </a:r>
                      <a:r>
                        <a:rPr lang="fi-FI" sz="900" noProof="0" dirty="0"/>
                        <a:t> –lainsäädäntöön.</a:t>
                      </a:r>
                    </a:p>
                  </a:txBody>
                  <a:tcPr/>
                </a:tc>
                <a:extLst>
                  <a:ext uri="{0D108BD9-81ED-4DB2-BD59-A6C34878D82A}">
                    <a16:rowId xmlns:a16="http://schemas.microsoft.com/office/drawing/2014/main" val="511146774"/>
                  </a:ext>
                </a:extLst>
              </a:tr>
            </a:tbl>
          </a:graphicData>
        </a:graphic>
      </p:graphicFrame>
      <p:sp>
        <p:nvSpPr>
          <p:cNvPr id="3" name="Footer Placeholder 2">
            <a:extLst>
              <a:ext uri="{FF2B5EF4-FFF2-40B4-BE49-F238E27FC236}">
                <a16:creationId xmlns:a16="http://schemas.microsoft.com/office/drawing/2014/main" id="{7CA35698-48A5-E111-D832-B486B4E5C6DF}"/>
              </a:ext>
            </a:extLst>
          </p:cNvPr>
          <p:cNvSpPr>
            <a:spLocks noGrp="1"/>
          </p:cNvSpPr>
          <p:nvPr>
            <p:ph type="ftr" sz="quarter" idx="11"/>
          </p:nvPr>
        </p:nvSpPr>
        <p:spPr/>
        <p:txBody>
          <a:bodyPr/>
          <a:lstStyle/>
          <a:p>
            <a:r>
              <a:rPr lang="fi-FI" noProof="0" dirty="0"/>
              <a:t>4front.fi</a:t>
            </a:r>
          </a:p>
        </p:txBody>
      </p:sp>
      <p:sp>
        <p:nvSpPr>
          <p:cNvPr id="4" name="Slide Number Placeholder 3">
            <a:extLst>
              <a:ext uri="{FF2B5EF4-FFF2-40B4-BE49-F238E27FC236}">
                <a16:creationId xmlns:a16="http://schemas.microsoft.com/office/drawing/2014/main" id="{A78C8B73-4A14-25EF-25A6-B21E690532EC}"/>
              </a:ext>
            </a:extLst>
          </p:cNvPr>
          <p:cNvSpPr>
            <a:spLocks noGrp="1"/>
          </p:cNvSpPr>
          <p:nvPr>
            <p:ph type="sldNum" sz="quarter" idx="12"/>
          </p:nvPr>
        </p:nvSpPr>
        <p:spPr/>
        <p:txBody>
          <a:bodyPr/>
          <a:lstStyle/>
          <a:p>
            <a:fld id="{F3566A77-A4D1-4CFF-ADB8-2F1AA0359541}" type="slidenum">
              <a:rPr lang="fi-FI" noProof="0" smtClean="0"/>
              <a:t>25</a:t>
            </a:fld>
            <a:endParaRPr lang="fi-FI" noProof="0" dirty="0"/>
          </a:p>
        </p:txBody>
      </p:sp>
      <p:sp>
        <p:nvSpPr>
          <p:cNvPr id="5" name="Title 4">
            <a:extLst>
              <a:ext uri="{FF2B5EF4-FFF2-40B4-BE49-F238E27FC236}">
                <a16:creationId xmlns:a16="http://schemas.microsoft.com/office/drawing/2014/main" id="{83ACCE4D-B416-8602-49C9-F0D106DD1CAF}"/>
              </a:ext>
            </a:extLst>
          </p:cNvPr>
          <p:cNvSpPr>
            <a:spLocks noGrp="1"/>
          </p:cNvSpPr>
          <p:nvPr>
            <p:ph type="title"/>
          </p:nvPr>
        </p:nvSpPr>
        <p:spPr/>
        <p:txBody>
          <a:bodyPr/>
          <a:lstStyle/>
          <a:p>
            <a:r>
              <a:rPr lang="fi-FI" sz="2400" noProof="0" dirty="0"/>
              <a:t>EU-tasoiset rahoitusohjelmat ja kehykset</a:t>
            </a:r>
          </a:p>
        </p:txBody>
      </p:sp>
    </p:spTree>
    <p:extLst>
      <p:ext uri="{BB962C8B-B14F-4D97-AF65-F5344CB8AC3E}">
        <p14:creationId xmlns:p14="http://schemas.microsoft.com/office/powerpoint/2010/main" val="111008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69450-57F7-2729-8A1F-61B8C267F1F6}"/>
              </a:ext>
            </a:extLst>
          </p:cNvPr>
          <p:cNvSpPr>
            <a:spLocks noGrp="1"/>
          </p:cNvSpPr>
          <p:nvPr>
            <p:ph sz="half" idx="1"/>
          </p:nvPr>
        </p:nvSpPr>
        <p:spPr/>
        <p:txBody>
          <a:bodyPr/>
          <a:lstStyle/>
          <a:p>
            <a:pPr>
              <a:spcBef>
                <a:spcPts val="600"/>
              </a:spcBef>
            </a:pPr>
            <a:r>
              <a:rPr lang="fi-FI" sz="1100" b="1" noProof="0" dirty="0"/>
              <a:t>Kehittämisen ja liiketoiminnan raja epäselvä</a:t>
            </a:r>
            <a:endParaRPr lang="fi-FI" sz="1100" noProof="0" dirty="0"/>
          </a:p>
          <a:p>
            <a:pPr lvl="1">
              <a:spcBef>
                <a:spcPts val="600"/>
              </a:spcBef>
            </a:pPr>
            <a:r>
              <a:rPr lang="fi-FI" sz="1050" noProof="0" dirty="0"/>
              <a:t>Malliston kehittäminen on </a:t>
            </a:r>
            <a:r>
              <a:rPr lang="fi-FI" sz="1050" noProof="0" dirty="0" err="1"/>
              <a:t>BF:n</a:t>
            </a:r>
            <a:r>
              <a:rPr lang="fi-FI" sz="1050" noProof="0" dirty="0"/>
              <a:t> näkökulmasta normaalia tuotantoa. Alan yrityksille se näyttäytyy enemmän kehittämisenä.</a:t>
            </a:r>
          </a:p>
          <a:p>
            <a:pPr lvl="1">
              <a:spcBef>
                <a:spcPts val="600"/>
              </a:spcBef>
            </a:pPr>
            <a:r>
              <a:rPr lang="fi-FI" sz="1050" noProof="0" dirty="0" err="1"/>
              <a:t>T&amp;K:n</a:t>
            </a:r>
            <a:r>
              <a:rPr lang="fi-FI" sz="1050" noProof="0" dirty="0"/>
              <a:t> määritelmä ei kuitenkaan ole käytännössä ehdottoman rajoittava tekijä. Rahoituskelpoisuuteen vaikuttaa rahoittajien silmissä myös tiimin ja yrityksen osaaminen, potentiaali ja skaalautuvuus.</a:t>
            </a:r>
          </a:p>
          <a:p>
            <a:pPr>
              <a:spcBef>
                <a:spcPts val="600"/>
              </a:spcBef>
            </a:pPr>
            <a:r>
              <a:rPr lang="fi-FI" sz="1100" b="1" noProof="0" dirty="0"/>
              <a:t>Sesonkiluonteisuus ja monien yritysten heikko kassa</a:t>
            </a:r>
            <a:endParaRPr lang="fi-FI" sz="1100" noProof="0" dirty="0"/>
          </a:p>
          <a:p>
            <a:pPr lvl="1">
              <a:spcBef>
                <a:spcPts val="600"/>
              </a:spcBef>
            </a:pPr>
            <a:r>
              <a:rPr lang="fi-FI" sz="1050" noProof="0" dirty="0" err="1"/>
              <a:t>BF:n</a:t>
            </a:r>
            <a:r>
              <a:rPr lang="fi-FI" sz="1050" noProof="0" dirty="0"/>
              <a:t> rahoitus maksetaan jälkikäteen. Omarahoitusvaade suuri pullonkaula.</a:t>
            </a:r>
          </a:p>
          <a:p>
            <a:pPr>
              <a:spcBef>
                <a:spcPts val="600"/>
              </a:spcBef>
            </a:pPr>
            <a:r>
              <a:rPr lang="fi-FI" sz="1100" b="1" noProof="0" dirty="0"/>
              <a:t>Aineeton arvonluonti ei istu perinteiseen T&amp;K-määritelmään</a:t>
            </a:r>
            <a:endParaRPr lang="fi-FI" sz="1100" noProof="0" dirty="0"/>
          </a:p>
          <a:p>
            <a:pPr lvl="1">
              <a:spcBef>
                <a:spcPts val="600"/>
              </a:spcBef>
            </a:pPr>
            <a:r>
              <a:rPr lang="fi-FI" sz="1050" noProof="0" dirty="0"/>
              <a:t>Brändi, konsepti ja asiakaskokemus tulkitaan helposti markkinoinniksi</a:t>
            </a:r>
          </a:p>
          <a:p>
            <a:pPr>
              <a:spcBef>
                <a:spcPts val="600"/>
              </a:spcBef>
            </a:pPr>
            <a:endParaRPr lang="fi-FI" sz="2400" noProof="0" dirty="0"/>
          </a:p>
        </p:txBody>
      </p:sp>
      <p:sp>
        <p:nvSpPr>
          <p:cNvPr id="3" name="Content Placeholder 2">
            <a:extLst>
              <a:ext uri="{FF2B5EF4-FFF2-40B4-BE49-F238E27FC236}">
                <a16:creationId xmlns:a16="http://schemas.microsoft.com/office/drawing/2014/main" id="{F0696304-4FF1-B9FC-05A7-7D50D6A64111}"/>
              </a:ext>
            </a:extLst>
          </p:cNvPr>
          <p:cNvSpPr>
            <a:spLocks noGrp="1"/>
          </p:cNvSpPr>
          <p:nvPr>
            <p:ph sz="half" idx="2"/>
          </p:nvPr>
        </p:nvSpPr>
        <p:spPr/>
        <p:txBody>
          <a:bodyPr/>
          <a:lstStyle/>
          <a:p>
            <a:r>
              <a:rPr lang="fi-FI" sz="1100" b="1" noProof="0" dirty="0"/>
              <a:t>Tiimi- ja osaamisrakenteet</a:t>
            </a:r>
            <a:endParaRPr lang="fi-FI" sz="1100" noProof="0" dirty="0"/>
          </a:p>
          <a:p>
            <a:pPr lvl="1"/>
            <a:r>
              <a:rPr lang="fi-FI" sz="1000" noProof="0" dirty="0"/>
              <a:t>Suunnittelijavetoiset yritykset, vähän </a:t>
            </a:r>
            <a:r>
              <a:rPr lang="fi-FI" sz="1000" noProof="0" dirty="0" err="1"/>
              <a:t>kv</a:t>
            </a:r>
            <a:r>
              <a:rPr lang="fi-FI" sz="1000" noProof="0" dirty="0"/>
              <a:t>- ja TKI-osaamista ja tahtotilaa</a:t>
            </a:r>
          </a:p>
          <a:p>
            <a:pPr lvl="1"/>
            <a:r>
              <a:rPr lang="fi-FI" sz="1000" noProof="0" dirty="0"/>
              <a:t>Monet yritykset liian pieniä </a:t>
            </a:r>
            <a:r>
              <a:rPr lang="fi-FI" sz="1000" noProof="0" dirty="0" err="1"/>
              <a:t>BF:n</a:t>
            </a:r>
            <a:r>
              <a:rPr lang="fi-FI" sz="1000" noProof="0" dirty="0"/>
              <a:t> rahoitettavaksi tai eivät täytä skaalautuvan businessmallin kriteereitä </a:t>
            </a:r>
          </a:p>
          <a:p>
            <a:r>
              <a:rPr lang="fi-FI" sz="1100" b="1" noProof="0" dirty="0"/>
              <a:t>Skaalautuvuuden vaikea osoittaminen</a:t>
            </a:r>
            <a:endParaRPr lang="fi-FI" sz="1100" noProof="0" dirty="0"/>
          </a:p>
          <a:p>
            <a:pPr lvl="1"/>
            <a:r>
              <a:rPr lang="fi-FI" sz="1000" noProof="0" dirty="0"/>
              <a:t>Ei teknologiaa, vaikeampi perustella</a:t>
            </a:r>
          </a:p>
          <a:p>
            <a:r>
              <a:rPr lang="fi-FI" sz="1100" b="1" noProof="0" dirty="0"/>
              <a:t>Hakemuskuormitus ja kieli</a:t>
            </a:r>
            <a:endParaRPr lang="fi-FI" sz="1100" noProof="0" dirty="0"/>
          </a:p>
          <a:p>
            <a:pPr lvl="1"/>
            <a:r>
              <a:rPr lang="fi-FI" sz="1000" noProof="0" dirty="0"/>
              <a:t>Rahoitushauissa pärjääminen vaatii “oikean terminologian”</a:t>
            </a:r>
          </a:p>
          <a:p>
            <a:pPr lvl="1"/>
            <a:r>
              <a:rPr lang="fi-FI" sz="1000" noProof="0" dirty="0"/>
              <a:t>Korkea kynnys pienille yrityksille</a:t>
            </a:r>
          </a:p>
          <a:p>
            <a:endParaRPr lang="fi-FI" sz="1800" noProof="0" dirty="0"/>
          </a:p>
        </p:txBody>
      </p:sp>
      <p:sp>
        <p:nvSpPr>
          <p:cNvPr id="5" name="Footer Placeholder 4">
            <a:extLst>
              <a:ext uri="{FF2B5EF4-FFF2-40B4-BE49-F238E27FC236}">
                <a16:creationId xmlns:a16="http://schemas.microsoft.com/office/drawing/2014/main" id="{DDC58FC7-C345-44BF-2A9F-3C3DA3FD36A2}"/>
              </a:ext>
            </a:extLst>
          </p:cNvPr>
          <p:cNvSpPr>
            <a:spLocks noGrp="1"/>
          </p:cNvSpPr>
          <p:nvPr>
            <p:ph type="ftr" sz="quarter" idx="11"/>
          </p:nvPr>
        </p:nvSpPr>
        <p:spPr/>
        <p:txBody>
          <a:bodyPr/>
          <a:lstStyle/>
          <a:p>
            <a:r>
              <a:rPr lang="fi-FI" noProof="0" dirty="0"/>
              <a:t>4front.fi</a:t>
            </a:r>
          </a:p>
        </p:txBody>
      </p:sp>
      <p:sp>
        <p:nvSpPr>
          <p:cNvPr id="6" name="Slide Number Placeholder 5">
            <a:extLst>
              <a:ext uri="{FF2B5EF4-FFF2-40B4-BE49-F238E27FC236}">
                <a16:creationId xmlns:a16="http://schemas.microsoft.com/office/drawing/2014/main" id="{27814388-2FE5-675E-0507-42062EA04A0E}"/>
              </a:ext>
            </a:extLst>
          </p:cNvPr>
          <p:cNvSpPr>
            <a:spLocks noGrp="1"/>
          </p:cNvSpPr>
          <p:nvPr>
            <p:ph type="sldNum" sz="quarter" idx="12"/>
          </p:nvPr>
        </p:nvSpPr>
        <p:spPr/>
        <p:txBody>
          <a:bodyPr/>
          <a:lstStyle/>
          <a:p>
            <a:fld id="{F3566A77-A4D1-4CFF-ADB8-2F1AA0359541}" type="slidenum">
              <a:rPr lang="fi-FI" noProof="0" smtClean="0"/>
              <a:t>26</a:t>
            </a:fld>
            <a:endParaRPr lang="fi-FI" noProof="0" dirty="0"/>
          </a:p>
        </p:txBody>
      </p:sp>
      <p:sp>
        <p:nvSpPr>
          <p:cNvPr id="7" name="Title 6">
            <a:extLst>
              <a:ext uri="{FF2B5EF4-FFF2-40B4-BE49-F238E27FC236}">
                <a16:creationId xmlns:a16="http://schemas.microsoft.com/office/drawing/2014/main" id="{329A521D-0023-643A-0929-6FDE53B84DCE}"/>
              </a:ext>
            </a:extLst>
          </p:cNvPr>
          <p:cNvSpPr>
            <a:spLocks noGrp="1"/>
          </p:cNvSpPr>
          <p:nvPr>
            <p:ph type="title"/>
          </p:nvPr>
        </p:nvSpPr>
        <p:spPr/>
        <p:txBody>
          <a:bodyPr/>
          <a:lstStyle/>
          <a:p>
            <a:r>
              <a:rPr lang="fi-FI" noProof="0" dirty="0"/>
              <a:t>Yhteenveto: Miksi muotialan </a:t>
            </a:r>
            <a:r>
              <a:rPr lang="fi-FI" noProof="0" dirty="0" err="1"/>
              <a:t>TKI:tä</a:t>
            </a:r>
            <a:r>
              <a:rPr lang="fi-FI" noProof="0" dirty="0"/>
              <a:t> on vaikea rahoittaa? </a:t>
            </a:r>
          </a:p>
        </p:txBody>
      </p:sp>
    </p:spTree>
    <p:extLst>
      <p:ext uri="{BB962C8B-B14F-4D97-AF65-F5344CB8AC3E}">
        <p14:creationId xmlns:p14="http://schemas.microsoft.com/office/powerpoint/2010/main" val="1387905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E592-0BC1-F136-EEEB-3192DE16D775}"/>
              </a:ext>
            </a:extLst>
          </p:cNvPr>
          <p:cNvSpPr>
            <a:spLocks noGrp="1"/>
          </p:cNvSpPr>
          <p:nvPr>
            <p:ph type="ctrTitle"/>
          </p:nvPr>
        </p:nvSpPr>
        <p:spPr/>
        <p:txBody>
          <a:bodyPr/>
          <a:lstStyle/>
          <a:p>
            <a:r>
              <a:rPr lang="fi-FI" dirty="0">
                <a:solidFill>
                  <a:schemeClr val="bg1"/>
                </a:solidFill>
              </a:rPr>
              <a:t>3. </a:t>
            </a:r>
            <a:r>
              <a:rPr lang="fi-FI" noProof="0" dirty="0">
                <a:solidFill>
                  <a:schemeClr val="bg1"/>
                </a:solidFill>
              </a:rPr>
              <a:t>valtiontukisääntely ja T&amp;K-määritelmät</a:t>
            </a:r>
          </a:p>
        </p:txBody>
      </p:sp>
      <p:sp>
        <p:nvSpPr>
          <p:cNvPr id="3" name="Subtitle 2">
            <a:extLst>
              <a:ext uri="{FF2B5EF4-FFF2-40B4-BE49-F238E27FC236}">
                <a16:creationId xmlns:a16="http://schemas.microsoft.com/office/drawing/2014/main" id="{B8220AAD-FAAC-129D-507D-02DE8957D1B6}"/>
              </a:ext>
            </a:extLst>
          </p:cNvPr>
          <p:cNvSpPr>
            <a:spLocks noGrp="1"/>
          </p:cNvSpPr>
          <p:nvPr>
            <p:ph type="subTitle" idx="1"/>
          </p:nvPr>
        </p:nvSpPr>
        <p:spPr/>
        <p:txBody>
          <a:bodyPr/>
          <a:lstStyle/>
          <a:p>
            <a:endParaRPr lang="fi-FI" noProof="0" dirty="0"/>
          </a:p>
        </p:txBody>
      </p:sp>
    </p:spTree>
    <p:extLst>
      <p:ext uri="{BB962C8B-B14F-4D97-AF65-F5344CB8AC3E}">
        <p14:creationId xmlns:p14="http://schemas.microsoft.com/office/powerpoint/2010/main" val="3668258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174300-4513-F74E-0176-D3E071417344}"/>
              </a:ext>
            </a:extLst>
          </p:cNvPr>
          <p:cNvSpPr>
            <a:spLocks noGrp="1"/>
          </p:cNvSpPr>
          <p:nvPr>
            <p:ph sz="half" idx="1"/>
          </p:nvPr>
        </p:nvSpPr>
        <p:spPr>
          <a:xfrm>
            <a:off x="658799" y="1183986"/>
            <a:ext cx="3801600" cy="3044502"/>
          </a:xfrm>
        </p:spPr>
        <p:txBody>
          <a:bodyPr/>
          <a:lstStyle/>
          <a:p>
            <a:pPr marL="0" indent="0">
              <a:spcBef>
                <a:spcPts val="0"/>
              </a:spcBef>
              <a:buNone/>
            </a:pPr>
            <a:r>
              <a:rPr lang="fi-FI" sz="900" noProof="0" dirty="0"/>
              <a:t>EU:n yleinen ryhmäpoikkeusasetus (GBER) määrittelee ne valtiontuet, jotka ovat SEUT 107(1) artiklan mukaisia valtiontukia mutta voidaan myöntää, kun asetuksen ehdot täyttyvät. </a:t>
            </a:r>
          </a:p>
          <a:p>
            <a:pPr marL="0" indent="0">
              <a:spcBef>
                <a:spcPts val="0"/>
              </a:spcBef>
              <a:buNone/>
            </a:pPr>
            <a:endParaRPr lang="fi-FI" sz="900" noProof="0" dirty="0"/>
          </a:p>
          <a:p>
            <a:pPr marL="0" indent="0">
              <a:spcBef>
                <a:spcPts val="0"/>
              </a:spcBef>
              <a:buNone/>
            </a:pPr>
            <a:r>
              <a:rPr lang="fi-FI" sz="900" noProof="0" dirty="0"/>
              <a:t>Yleisessä ryhmäpoikkeusasetuksessa määritellyt poikkeukset:</a:t>
            </a:r>
          </a:p>
          <a:p>
            <a:pPr marL="0" indent="0">
              <a:spcBef>
                <a:spcPts val="0"/>
              </a:spcBef>
              <a:buNone/>
            </a:pPr>
            <a:endParaRPr lang="fi-FI" sz="900" i="1" noProof="0" dirty="0"/>
          </a:p>
          <a:p>
            <a:pPr marL="228600" indent="-228600">
              <a:spcBef>
                <a:spcPts val="0"/>
              </a:spcBef>
              <a:buFont typeface="+mj-lt"/>
              <a:buAutoNum type="arabicPeriod"/>
            </a:pPr>
            <a:r>
              <a:rPr lang="fi-FI" sz="800" i="1" noProof="0" dirty="0"/>
              <a:t>Alueellinen tuki</a:t>
            </a:r>
          </a:p>
          <a:p>
            <a:pPr lvl="1">
              <a:spcBef>
                <a:spcPts val="0"/>
              </a:spcBef>
            </a:pPr>
            <a:r>
              <a:rPr lang="fi-FI" sz="800" i="1" noProof="0" dirty="0"/>
              <a:t>Alueellinen investointi- ja toimintatuki; kaupunkikehitystuki…</a:t>
            </a:r>
          </a:p>
          <a:p>
            <a:pPr marL="228600" indent="-228600">
              <a:spcBef>
                <a:spcPts val="0"/>
              </a:spcBef>
              <a:buFont typeface="+mj-lt"/>
              <a:buAutoNum type="arabicPeriod"/>
            </a:pPr>
            <a:r>
              <a:rPr lang="fi-FI" sz="1000" b="1" noProof="0" dirty="0"/>
              <a:t>Pk-yrityksille myönnettävä tuki</a:t>
            </a:r>
          </a:p>
          <a:p>
            <a:pPr lvl="1">
              <a:spcBef>
                <a:spcPts val="0"/>
              </a:spcBef>
            </a:pPr>
            <a:r>
              <a:rPr lang="fi-FI" sz="800" noProof="0" dirty="0"/>
              <a:t>Pk-yrityksille myönnettävä investointituki; Pk-yrityksille konsulttipalveluihin myönnettävä tuki; tuki pk-yritysten osallistumiseen messuille… …</a:t>
            </a:r>
          </a:p>
          <a:p>
            <a:pPr marL="228600" indent="-228600">
              <a:spcBef>
                <a:spcPts val="0"/>
              </a:spcBef>
              <a:buFont typeface="+mj-lt"/>
              <a:buAutoNum type="arabicPeriod"/>
            </a:pPr>
            <a:r>
              <a:rPr lang="fi-FI" sz="1000" b="1" noProof="0" dirty="0"/>
              <a:t>Pk-yrityksille rahoituksensaantiin myönnettävä tuki</a:t>
            </a:r>
          </a:p>
          <a:p>
            <a:pPr lvl="1">
              <a:spcBef>
                <a:spcPts val="0"/>
              </a:spcBef>
            </a:pPr>
            <a:r>
              <a:rPr lang="fi-FI" sz="800" noProof="0" dirty="0"/>
              <a:t>Riskirahoitustuki, käynnistystuki, esiselvityskustannuksiin myönnettävä tuki…</a:t>
            </a:r>
          </a:p>
          <a:p>
            <a:pPr marL="228600" indent="-228600">
              <a:spcBef>
                <a:spcPts val="0"/>
              </a:spcBef>
              <a:buFont typeface="+mj-lt"/>
              <a:buAutoNum type="arabicPeriod"/>
            </a:pPr>
            <a:r>
              <a:rPr lang="fi-FI" sz="1000" b="1" noProof="0" dirty="0">
                <a:solidFill>
                  <a:schemeClr val="accent1"/>
                </a:solidFill>
              </a:rPr>
              <a:t>Tutkimus- ja kehitystyöhön sekä innovaatiotoimintaan myönnettävä tuki</a:t>
            </a:r>
          </a:p>
          <a:p>
            <a:pPr marL="228600" indent="-228600">
              <a:spcBef>
                <a:spcPts val="0"/>
              </a:spcBef>
              <a:buFont typeface="+mj-lt"/>
              <a:buAutoNum type="arabicPeriod"/>
            </a:pPr>
            <a:r>
              <a:rPr lang="fi-FI" sz="800" i="1" noProof="0" dirty="0"/>
              <a:t>Koulutustuki</a:t>
            </a:r>
          </a:p>
          <a:p>
            <a:pPr marL="228600" indent="-228600">
              <a:spcBef>
                <a:spcPts val="0"/>
              </a:spcBef>
              <a:buFont typeface="+mj-lt"/>
              <a:buAutoNum type="arabicPeriod"/>
            </a:pPr>
            <a:r>
              <a:rPr lang="fi-FI" sz="800" i="1" noProof="0" dirty="0"/>
              <a:t>Epäedullisessa asemassa olevien ja alentuneesti työkykyisten työntekijöiden hyväksi myönnettävä tuki</a:t>
            </a:r>
          </a:p>
          <a:p>
            <a:pPr marL="228600" indent="-228600">
              <a:spcBef>
                <a:spcPts val="0"/>
              </a:spcBef>
              <a:buFont typeface="+mj-lt"/>
              <a:buAutoNum type="arabicPeriod"/>
            </a:pPr>
            <a:r>
              <a:rPr lang="fi-FI" sz="800" i="1" noProof="0" dirty="0"/>
              <a:t>Ympäristönsuojeluun myönnettävä tuki</a:t>
            </a:r>
          </a:p>
          <a:p>
            <a:pPr marL="228600" indent="-228600">
              <a:spcBef>
                <a:spcPts val="0"/>
              </a:spcBef>
              <a:buFont typeface="+mj-lt"/>
              <a:buAutoNum type="arabicPeriod"/>
            </a:pPr>
            <a:r>
              <a:rPr lang="fi-FI" sz="800" i="1" noProof="0" dirty="0"/>
              <a:t>Tuki tiettyjen luonnonmullistusten aiheuttaman vahingon korvaamiseksi</a:t>
            </a:r>
          </a:p>
          <a:p>
            <a:pPr marL="228600" indent="-228600">
              <a:spcBef>
                <a:spcPts val="0"/>
              </a:spcBef>
              <a:buFont typeface="+mj-lt"/>
              <a:buAutoNum type="arabicPeriod"/>
            </a:pPr>
            <a:r>
              <a:rPr lang="fi-FI" sz="800" i="1" noProof="0" dirty="0"/>
              <a:t>Sosiaalinen kuljetustuki syrjäisten alueiden asukkaiden hyväksi</a:t>
            </a:r>
          </a:p>
          <a:p>
            <a:pPr marL="228600" indent="-228600">
              <a:spcBef>
                <a:spcPts val="0"/>
              </a:spcBef>
              <a:buFont typeface="+mj-lt"/>
              <a:buAutoNum type="arabicPeriod"/>
            </a:pPr>
            <a:r>
              <a:rPr lang="fi-FI" sz="800" i="1" noProof="0" dirty="0"/>
              <a:t>Tuki laajakaistainfrastruktuureille</a:t>
            </a:r>
          </a:p>
          <a:p>
            <a:pPr marL="228600" indent="-228600">
              <a:spcBef>
                <a:spcPts val="0"/>
              </a:spcBef>
              <a:buFont typeface="+mj-lt"/>
              <a:buAutoNum type="arabicPeriod"/>
            </a:pPr>
            <a:r>
              <a:rPr lang="fi-FI" sz="800" i="1" noProof="0" dirty="0"/>
              <a:t>Tuki kulttuurin ja kulttuuriperinnön edistämiseen</a:t>
            </a:r>
          </a:p>
          <a:p>
            <a:pPr marL="228600" indent="-228600">
              <a:spcBef>
                <a:spcPts val="0"/>
              </a:spcBef>
              <a:buFont typeface="+mj-lt"/>
              <a:buAutoNum type="arabicPeriod"/>
            </a:pPr>
            <a:r>
              <a:rPr lang="fi-FI" sz="800" i="1" noProof="0" dirty="0"/>
              <a:t>Tuki urheiluinfrastruktuureille ja monikäyttöisille vapaa-ajan infrastruktuureille</a:t>
            </a:r>
          </a:p>
          <a:p>
            <a:pPr marL="228600" indent="-228600">
              <a:spcBef>
                <a:spcPts val="0"/>
              </a:spcBef>
              <a:buFont typeface="+mj-lt"/>
              <a:buAutoNum type="arabicPeriod"/>
            </a:pPr>
            <a:r>
              <a:rPr lang="fi-FI" sz="800" i="1" noProof="0" dirty="0"/>
              <a:t>Tuki paikallisille infrastruktuureille</a:t>
            </a:r>
          </a:p>
          <a:p>
            <a:pPr marL="228600" indent="-228600">
              <a:spcBef>
                <a:spcPts val="0"/>
              </a:spcBef>
              <a:buFont typeface="+mj-lt"/>
              <a:buAutoNum type="arabicPeriod"/>
            </a:pPr>
            <a:r>
              <a:rPr lang="fi-FI" sz="800" i="1" noProof="0" dirty="0"/>
              <a:t>Tuki alueellisille lentoasemille</a:t>
            </a:r>
          </a:p>
          <a:p>
            <a:pPr marL="228600" indent="-228600">
              <a:spcBef>
                <a:spcPts val="0"/>
              </a:spcBef>
              <a:buFont typeface="+mj-lt"/>
              <a:buAutoNum type="arabicPeriod"/>
            </a:pPr>
            <a:r>
              <a:rPr lang="fi-FI" sz="800" i="1" noProof="0" dirty="0"/>
              <a:t>Tuki satamille</a:t>
            </a:r>
          </a:p>
          <a:p>
            <a:pPr marL="228600" indent="-228600">
              <a:spcBef>
                <a:spcPts val="0"/>
              </a:spcBef>
              <a:buFont typeface="+mj-lt"/>
              <a:buAutoNum type="arabicPeriod"/>
            </a:pPr>
            <a:r>
              <a:rPr lang="fi-FI" sz="800" i="1" noProof="0" dirty="0" err="1"/>
              <a:t>InvestEU</a:t>
            </a:r>
            <a:r>
              <a:rPr lang="fi-FI" sz="800" i="1" noProof="0" dirty="0"/>
              <a:t>-rahastosta tuettuihin rahoitustuotteisiin liittyvä tuki</a:t>
            </a:r>
          </a:p>
          <a:p>
            <a:pPr>
              <a:spcBef>
                <a:spcPts val="0"/>
              </a:spcBef>
            </a:pPr>
            <a:endParaRPr lang="fi-FI" sz="800" b="1" noProof="0" dirty="0"/>
          </a:p>
        </p:txBody>
      </p:sp>
      <p:sp>
        <p:nvSpPr>
          <p:cNvPr id="6" name="Content Placeholder 5">
            <a:extLst>
              <a:ext uri="{FF2B5EF4-FFF2-40B4-BE49-F238E27FC236}">
                <a16:creationId xmlns:a16="http://schemas.microsoft.com/office/drawing/2014/main" id="{E6AA8C7F-6461-C3ED-14BE-12D92CA8D719}"/>
              </a:ext>
            </a:extLst>
          </p:cNvPr>
          <p:cNvSpPr>
            <a:spLocks noGrp="1"/>
          </p:cNvSpPr>
          <p:nvPr>
            <p:ph sz="half" idx="2"/>
          </p:nvPr>
        </p:nvSpPr>
        <p:spPr/>
        <p:txBody>
          <a:bodyPr/>
          <a:lstStyle/>
          <a:p>
            <a:pPr marL="0" indent="0">
              <a:buNone/>
            </a:pPr>
            <a:r>
              <a:rPr lang="fi-FI" sz="1000" b="1" noProof="0" dirty="0"/>
              <a:t>4) Tutkimus- ja kehitystyöhön sekä innovaatiotoimintaan myönnettävä tuki</a:t>
            </a:r>
          </a:p>
          <a:p>
            <a:pPr lvl="1">
              <a:spcBef>
                <a:spcPts val="200"/>
              </a:spcBef>
            </a:pPr>
            <a:r>
              <a:rPr lang="fi-FI" sz="900" b="1" noProof="0" dirty="0">
                <a:solidFill>
                  <a:schemeClr val="accent1"/>
                </a:solidFill>
              </a:rPr>
              <a:t>Tutkimus- ja kehityshankkeisiin myönnettävä tuki</a:t>
            </a:r>
          </a:p>
          <a:p>
            <a:pPr lvl="1">
              <a:spcBef>
                <a:spcPts val="200"/>
              </a:spcBef>
            </a:pPr>
            <a:r>
              <a:rPr lang="fi-FI" sz="900" noProof="0" dirty="0"/>
              <a:t>Tuki hankkeille, joille on myönnetty huippuosaamismerkki</a:t>
            </a:r>
          </a:p>
          <a:p>
            <a:pPr lvl="1">
              <a:spcBef>
                <a:spcPts val="200"/>
              </a:spcBef>
            </a:pPr>
            <a:r>
              <a:rPr lang="fi-FI" sz="900" noProof="0" dirty="0" err="1"/>
              <a:t>Proof</a:t>
            </a:r>
            <a:r>
              <a:rPr lang="fi-FI" sz="900" noProof="0" dirty="0"/>
              <a:t> of </a:t>
            </a:r>
            <a:r>
              <a:rPr lang="fi-FI" sz="900" noProof="0" dirty="0" err="1"/>
              <a:t>Concept</a:t>
            </a:r>
            <a:r>
              <a:rPr lang="fi-FI" sz="900" noProof="0" dirty="0"/>
              <a:t> –toimiin myönnettävä tuki (MSCA, ERC)</a:t>
            </a:r>
          </a:p>
          <a:p>
            <a:pPr lvl="1">
              <a:spcBef>
                <a:spcPts val="200"/>
              </a:spcBef>
            </a:pPr>
            <a:r>
              <a:rPr lang="fi-FI" sz="900" noProof="0" dirty="0"/>
              <a:t>Yhteisrahoitettuihin tutkimus- ja kehityshankkeisiin liittyvä tuki</a:t>
            </a:r>
          </a:p>
          <a:p>
            <a:pPr lvl="1">
              <a:spcBef>
                <a:spcPts val="200"/>
              </a:spcBef>
            </a:pPr>
            <a:r>
              <a:rPr lang="fi-FI" sz="900" noProof="0" dirty="0" err="1"/>
              <a:t>Tiimiyttämistoimiin</a:t>
            </a:r>
            <a:r>
              <a:rPr lang="fi-FI" sz="900" noProof="0" dirty="0"/>
              <a:t> liittyvä tuki</a:t>
            </a:r>
          </a:p>
          <a:p>
            <a:pPr lvl="1">
              <a:spcBef>
                <a:spcPts val="200"/>
              </a:spcBef>
            </a:pPr>
            <a:r>
              <a:rPr lang="fi-FI" sz="900" noProof="0" dirty="0"/>
              <a:t>Tutkimusinfrastruktuureille myönnettävä investointituki</a:t>
            </a:r>
          </a:p>
          <a:p>
            <a:pPr lvl="1">
              <a:spcBef>
                <a:spcPts val="200"/>
              </a:spcBef>
            </a:pPr>
            <a:r>
              <a:rPr lang="fi-FI" sz="900" noProof="0" dirty="0"/>
              <a:t>Testaus- ja kokeiluinfrastruktuureille myönnettävä investointituki</a:t>
            </a:r>
          </a:p>
          <a:p>
            <a:pPr lvl="1">
              <a:spcBef>
                <a:spcPts val="200"/>
              </a:spcBef>
            </a:pPr>
            <a:r>
              <a:rPr lang="fi-FI" sz="900" noProof="0" dirty="0"/>
              <a:t>Tuki innovaatioklustereille</a:t>
            </a:r>
          </a:p>
          <a:p>
            <a:pPr lvl="1">
              <a:spcBef>
                <a:spcPts val="200"/>
              </a:spcBef>
            </a:pPr>
            <a:r>
              <a:rPr lang="fi-FI" sz="900" b="1" noProof="0" dirty="0">
                <a:solidFill>
                  <a:schemeClr val="accent1"/>
                </a:solidFill>
              </a:rPr>
              <a:t>Pk-yrityksille myönnettävä innovaatiotuki</a:t>
            </a:r>
          </a:p>
          <a:p>
            <a:pPr lvl="1">
              <a:spcBef>
                <a:spcPts val="200"/>
              </a:spcBef>
            </a:pPr>
            <a:r>
              <a:rPr lang="fi-FI" sz="900" noProof="0" dirty="0"/>
              <a:t>Prosesseihin tai organisointiin liittyvään innovaatiotoimintaan myönnettävä tuki</a:t>
            </a:r>
          </a:p>
          <a:p>
            <a:pPr lvl="1"/>
            <a:endParaRPr lang="fi-FI" sz="1000" noProof="0" dirty="0"/>
          </a:p>
        </p:txBody>
      </p:sp>
      <p:sp>
        <p:nvSpPr>
          <p:cNvPr id="4" name="Title 3">
            <a:extLst>
              <a:ext uri="{FF2B5EF4-FFF2-40B4-BE49-F238E27FC236}">
                <a16:creationId xmlns:a16="http://schemas.microsoft.com/office/drawing/2014/main" id="{191F6374-F356-DB5B-9221-821E78D19CC8}"/>
              </a:ext>
            </a:extLst>
          </p:cNvPr>
          <p:cNvSpPr>
            <a:spLocks noGrp="1"/>
          </p:cNvSpPr>
          <p:nvPr>
            <p:ph type="title"/>
          </p:nvPr>
        </p:nvSpPr>
        <p:spPr/>
        <p:txBody>
          <a:bodyPr/>
          <a:lstStyle/>
          <a:p>
            <a:r>
              <a:rPr lang="fi-FI" noProof="0" dirty="0"/>
              <a:t>Yleinen ryhmäpoikkeusasetus </a:t>
            </a:r>
            <a:r>
              <a:rPr lang="fi-FI" sz="1800" noProof="0" dirty="0"/>
              <a:t>(GBER, 615/2014)</a:t>
            </a:r>
            <a:endParaRPr lang="fi-FI" noProof="0" dirty="0"/>
          </a:p>
        </p:txBody>
      </p:sp>
      <p:sp>
        <p:nvSpPr>
          <p:cNvPr id="7" name="Left Brace 6">
            <a:extLst>
              <a:ext uri="{FF2B5EF4-FFF2-40B4-BE49-F238E27FC236}">
                <a16:creationId xmlns:a16="http://schemas.microsoft.com/office/drawing/2014/main" id="{4C03CBBC-B7CD-5A86-3872-4F71AFF2935B}"/>
              </a:ext>
            </a:extLst>
          </p:cNvPr>
          <p:cNvSpPr/>
          <p:nvPr/>
        </p:nvSpPr>
        <p:spPr>
          <a:xfrm>
            <a:off x="4389120" y="1260000"/>
            <a:ext cx="438912" cy="2443320"/>
          </a:xfrm>
          <a:prstGeom prst="leftBrace">
            <a:avLst>
              <a:gd name="adj1" fmla="val 8333"/>
              <a:gd name="adj2" fmla="val 82084"/>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90016105-DDE2-55A7-98A8-73B649DF4DA0}"/>
              </a:ext>
            </a:extLst>
          </p:cNvPr>
          <p:cNvSpPr/>
          <p:nvPr/>
        </p:nvSpPr>
        <p:spPr>
          <a:xfrm>
            <a:off x="4683602" y="3837618"/>
            <a:ext cx="4021486" cy="4966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noProof="0" dirty="0">
                <a:solidFill>
                  <a:schemeClr val="tx1"/>
                </a:solidFill>
              </a:rPr>
              <a:t>Ryhmäpoikkeusasetuksessa on määritelmät myös mm. pk-yrityksille, startup-yrityksille sekä vaikeuksissa olevien yritysten rahoituksen ehdoista.</a:t>
            </a:r>
          </a:p>
        </p:txBody>
      </p:sp>
      <p:sp>
        <p:nvSpPr>
          <p:cNvPr id="9" name="Rectangle 8">
            <a:extLst>
              <a:ext uri="{FF2B5EF4-FFF2-40B4-BE49-F238E27FC236}">
                <a16:creationId xmlns:a16="http://schemas.microsoft.com/office/drawing/2014/main" id="{627A5DEA-BA77-C687-2054-A3F5C6F2CBA7}"/>
              </a:ext>
            </a:extLst>
          </p:cNvPr>
          <p:cNvSpPr/>
          <p:nvPr/>
        </p:nvSpPr>
        <p:spPr>
          <a:xfrm>
            <a:off x="4683602" y="4398160"/>
            <a:ext cx="4021486" cy="4966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noProof="0" dirty="0">
                <a:solidFill>
                  <a:schemeClr val="tx1"/>
                </a:solidFill>
              </a:rPr>
              <a:t>De </a:t>
            </a:r>
            <a:r>
              <a:rPr lang="fi-FI" sz="900" b="1" noProof="0" dirty="0" err="1">
                <a:solidFill>
                  <a:schemeClr val="tx1"/>
                </a:solidFill>
              </a:rPr>
              <a:t>minimis</a:t>
            </a:r>
            <a:r>
              <a:rPr lang="fi-FI" sz="900" b="1" noProof="0" dirty="0">
                <a:solidFill>
                  <a:schemeClr val="tx1"/>
                </a:solidFill>
              </a:rPr>
              <a:t> -tuki </a:t>
            </a:r>
            <a:r>
              <a:rPr lang="fi-FI" sz="900" noProof="0" dirty="0">
                <a:solidFill>
                  <a:schemeClr val="tx1"/>
                </a:solidFill>
              </a:rPr>
              <a:t>on vähämerkityksistä tukea, joka ei kuulu EU:n valtiontukisääntöjen soveltamisalaan eikä siten ryhmäpoikkeusasetuksen piiriin (</a:t>
            </a:r>
            <a:r>
              <a:rPr lang="fi-FI" sz="900" noProof="0" dirty="0">
                <a:solidFill>
                  <a:schemeClr val="tx1"/>
                </a:solidFill>
                <a:hlinkClick r:id="rId2">
                  <a:extLst>
                    <a:ext uri="{A12FA001-AC4F-418D-AE19-62706E023703}">
                      <ahyp:hlinkClr xmlns:ahyp="http://schemas.microsoft.com/office/drawing/2018/hyperlinkcolor" val="tx"/>
                    </a:ext>
                  </a:extLst>
                </a:hlinkClick>
              </a:rPr>
              <a:t>oma asetus</a:t>
            </a:r>
            <a:r>
              <a:rPr lang="fi-FI" sz="900" noProof="0" dirty="0">
                <a:solidFill>
                  <a:schemeClr val="tx1"/>
                </a:solidFill>
              </a:rPr>
              <a:t>).</a:t>
            </a:r>
          </a:p>
        </p:txBody>
      </p:sp>
      <p:sp>
        <p:nvSpPr>
          <p:cNvPr id="2" name="Footer Placeholder 1">
            <a:extLst>
              <a:ext uri="{FF2B5EF4-FFF2-40B4-BE49-F238E27FC236}">
                <a16:creationId xmlns:a16="http://schemas.microsoft.com/office/drawing/2014/main" id="{5AA46431-F2D9-20C1-6356-93038B0EC898}"/>
              </a:ext>
            </a:extLst>
          </p:cNvPr>
          <p:cNvSpPr>
            <a:spLocks noGrp="1"/>
          </p:cNvSpPr>
          <p:nvPr>
            <p:ph type="ftr" sz="quarter" idx="11"/>
          </p:nvPr>
        </p:nvSpPr>
        <p:spPr/>
        <p:txBody>
          <a:bodyPr/>
          <a:lstStyle/>
          <a:p>
            <a:r>
              <a:rPr lang="fi-FI" noProof="0" dirty="0"/>
              <a:t>4front.fi</a:t>
            </a:r>
          </a:p>
        </p:txBody>
      </p:sp>
      <p:sp>
        <p:nvSpPr>
          <p:cNvPr id="3" name="Slide Number Placeholder 2">
            <a:extLst>
              <a:ext uri="{FF2B5EF4-FFF2-40B4-BE49-F238E27FC236}">
                <a16:creationId xmlns:a16="http://schemas.microsoft.com/office/drawing/2014/main" id="{EF524C49-443B-E642-9207-2FEF71544BF9}"/>
              </a:ext>
            </a:extLst>
          </p:cNvPr>
          <p:cNvSpPr>
            <a:spLocks noGrp="1"/>
          </p:cNvSpPr>
          <p:nvPr>
            <p:ph type="sldNum" sz="quarter" idx="12"/>
          </p:nvPr>
        </p:nvSpPr>
        <p:spPr/>
        <p:txBody>
          <a:bodyPr/>
          <a:lstStyle/>
          <a:p>
            <a:fld id="{F3566A77-A4D1-4CFF-ADB8-2F1AA0359541}" type="slidenum">
              <a:rPr lang="fi-FI" noProof="0" smtClean="0"/>
              <a:t>28</a:t>
            </a:fld>
            <a:endParaRPr lang="fi-FI" noProof="0" dirty="0"/>
          </a:p>
        </p:txBody>
      </p:sp>
    </p:spTree>
    <p:extLst>
      <p:ext uri="{BB962C8B-B14F-4D97-AF65-F5344CB8AC3E}">
        <p14:creationId xmlns:p14="http://schemas.microsoft.com/office/powerpoint/2010/main" val="1968912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89598-3AE3-A869-0438-ADFA5DBDCB2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EBDABC-F6D3-8ED8-C9A4-BCA3B38DFA8D}"/>
              </a:ext>
            </a:extLst>
          </p:cNvPr>
          <p:cNvSpPr>
            <a:spLocks noGrp="1"/>
          </p:cNvSpPr>
          <p:nvPr>
            <p:ph sz="half" idx="1"/>
          </p:nvPr>
        </p:nvSpPr>
        <p:spPr/>
        <p:txBody>
          <a:bodyPr/>
          <a:lstStyle/>
          <a:p>
            <a:pPr>
              <a:spcBef>
                <a:spcPts val="0"/>
              </a:spcBef>
              <a:spcAft>
                <a:spcPts val="600"/>
              </a:spcAft>
            </a:pPr>
            <a:r>
              <a:rPr lang="fi-FI" sz="1050" b="1" noProof="0" dirty="0"/>
              <a:t>Tutkimus- ja kehityshankkeisiin myönnettävä tuki</a:t>
            </a:r>
          </a:p>
          <a:p>
            <a:pPr lvl="1">
              <a:spcBef>
                <a:spcPts val="0"/>
              </a:spcBef>
              <a:spcAft>
                <a:spcPts val="600"/>
              </a:spcAft>
            </a:pPr>
            <a:r>
              <a:rPr lang="fi-FI" sz="950" noProof="0" dirty="0"/>
              <a:t>Tutkimus- ja kehityshankkeen tuetun osan on kuuluttava kokonaan vähintään yhteen seuraavista luokista: a) perustutkimus; b) </a:t>
            </a:r>
            <a:r>
              <a:rPr lang="fi-FI" sz="950" b="1" noProof="0" dirty="0"/>
              <a:t>teollinen tutkimus</a:t>
            </a:r>
            <a:r>
              <a:rPr lang="fi-FI" sz="950" noProof="0" dirty="0"/>
              <a:t>; c) </a:t>
            </a:r>
            <a:r>
              <a:rPr lang="fi-FI" sz="950" b="1" noProof="0" dirty="0"/>
              <a:t>kokeellinen kehittäminen</a:t>
            </a:r>
            <a:r>
              <a:rPr lang="fi-FI" sz="950" noProof="0" dirty="0"/>
              <a:t>; d) toteutettavuustutkimukset.</a:t>
            </a:r>
          </a:p>
          <a:p>
            <a:pPr lvl="1">
              <a:spcBef>
                <a:spcPts val="0"/>
              </a:spcBef>
              <a:spcAft>
                <a:spcPts val="600"/>
              </a:spcAft>
            </a:pPr>
            <a:r>
              <a:rPr lang="fi-FI" sz="950" noProof="0" dirty="0"/>
              <a:t>Tukikelpoiset kustannukset: henkilökustannukset, välineiden ja laitteiden kustannukset, ostopalvelut tietyin ehdoin, yleiskustannukset…</a:t>
            </a:r>
          </a:p>
          <a:p>
            <a:pPr lvl="1">
              <a:spcBef>
                <a:spcPts val="0"/>
              </a:spcBef>
              <a:spcAft>
                <a:spcPts val="600"/>
              </a:spcAft>
            </a:pPr>
            <a:r>
              <a:rPr lang="fi-FI" sz="950" noProof="0" dirty="0"/>
              <a:t>Tuki-intensiteetti vaihtelee 25 prosentista (kokeellinen kehittäminen) 100 prosenttiin (perustutkimus)</a:t>
            </a:r>
          </a:p>
          <a:p>
            <a:pPr marL="342900" lvl="1" indent="0">
              <a:spcBef>
                <a:spcPts val="0"/>
              </a:spcBef>
              <a:spcAft>
                <a:spcPts val="600"/>
              </a:spcAft>
              <a:buNone/>
            </a:pPr>
            <a:r>
              <a:rPr lang="fi-FI" sz="1050" noProof="0" dirty="0"/>
              <a:t>“</a:t>
            </a:r>
            <a:r>
              <a:rPr lang="fi-FI" sz="1050" i="1" noProof="0" dirty="0"/>
              <a:t>’teollisella tutkimuksella</a:t>
            </a:r>
            <a:r>
              <a:rPr lang="fi-FI" sz="1050" noProof="0" dirty="0"/>
              <a:t>’ tarkoitetaan suunniteltua tutkimusta tai uuden tiedon ja taitojen hankkimiseen pyrkiviä kriittisiä tutkimuksia, joiden tavoitteena on, että näitä tietoja voidaan käyttää </a:t>
            </a:r>
            <a:r>
              <a:rPr lang="fi-FI" sz="1050" i="1" noProof="0" dirty="0">
                <a:solidFill>
                  <a:schemeClr val="accent1"/>
                </a:solidFill>
              </a:rPr>
              <a:t>uusien tuotteiden, prosessien tai palvelujen kehittämiseen tai että olemassa olevat tuotteet, prosessit tai palvelut, mukaan lukien digitaaliset tuotteet, prosessit tai palvelut paranevat huomattavasti, millä tahansa alalla, teknologian alalla, toimialalla tai sektorilla. “</a:t>
            </a:r>
            <a:endParaRPr lang="fi-FI" sz="1000" i="1" noProof="0" dirty="0">
              <a:solidFill>
                <a:schemeClr val="accent1"/>
              </a:solidFill>
            </a:endParaRPr>
          </a:p>
          <a:p>
            <a:pPr>
              <a:spcBef>
                <a:spcPts val="0"/>
              </a:spcBef>
              <a:spcAft>
                <a:spcPts val="600"/>
              </a:spcAft>
            </a:pPr>
            <a:endParaRPr lang="fi-FI" sz="1050" b="1" noProof="0" dirty="0"/>
          </a:p>
        </p:txBody>
      </p:sp>
      <p:sp>
        <p:nvSpPr>
          <p:cNvPr id="4" name="Title 3">
            <a:extLst>
              <a:ext uri="{FF2B5EF4-FFF2-40B4-BE49-F238E27FC236}">
                <a16:creationId xmlns:a16="http://schemas.microsoft.com/office/drawing/2014/main" id="{DC6C5257-3EC8-4A20-7E02-E7FE851D0D7C}"/>
              </a:ext>
            </a:extLst>
          </p:cNvPr>
          <p:cNvSpPr>
            <a:spLocks noGrp="1"/>
          </p:cNvSpPr>
          <p:nvPr>
            <p:ph type="title"/>
          </p:nvPr>
        </p:nvSpPr>
        <p:spPr/>
        <p:txBody>
          <a:bodyPr/>
          <a:lstStyle/>
          <a:p>
            <a:r>
              <a:rPr lang="fi-FI" sz="2000" noProof="0" dirty="0"/>
              <a:t>Tutkimus- ja kehityshankkeisiin myönnettävä tuki</a:t>
            </a:r>
            <a:br>
              <a:rPr lang="fi-FI" sz="2000" noProof="0" dirty="0"/>
            </a:br>
            <a:r>
              <a:rPr lang="fi-FI" sz="1200" noProof="0" dirty="0"/>
              <a:t>(GBER, 615/2014)</a:t>
            </a:r>
            <a:endParaRPr lang="fi-FI" sz="2000" noProof="0" dirty="0"/>
          </a:p>
        </p:txBody>
      </p:sp>
      <p:sp>
        <p:nvSpPr>
          <p:cNvPr id="3" name="Content Placeholder 2">
            <a:extLst>
              <a:ext uri="{FF2B5EF4-FFF2-40B4-BE49-F238E27FC236}">
                <a16:creationId xmlns:a16="http://schemas.microsoft.com/office/drawing/2014/main" id="{8E58E634-4845-FCC2-E9A5-7DA5EAECE33C}"/>
              </a:ext>
            </a:extLst>
          </p:cNvPr>
          <p:cNvSpPr>
            <a:spLocks noGrp="1"/>
          </p:cNvSpPr>
          <p:nvPr>
            <p:ph sz="half" idx="2"/>
          </p:nvPr>
        </p:nvSpPr>
        <p:spPr>
          <a:xfrm>
            <a:off x="4949190" y="1394298"/>
            <a:ext cx="3536010" cy="3044502"/>
          </a:xfrm>
        </p:spPr>
        <p:txBody>
          <a:bodyPr/>
          <a:lstStyle/>
          <a:p>
            <a:pPr marL="0" indent="0">
              <a:spcBef>
                <a:spcPts val="200"/>
              </a:spcBef>
              <a:buNone/>
            </a:pPr>
            <a:r>
              <a:rPr lang="fi-FI" sz="900" noProof="0" dirty="0"/>
              <a:t>“</a:t>
            </a:r>
            <a:r>
              <a:rPr lang="fi-FI" sz="900" i="1" noProof="0" dirty="0"/>
              <a:t>’kokeellisella kehittämisellä</a:t>
            </a:r>
            <a:r>
              <a:rPr lang="fi-FI" sz="900" noProof="0" dirty="0"/>
              <a:t>’ tarkoitetaan olemassa olevan tieteellisen, teknisen, liiketoiminta- ja muun relevantin tiedon ja osaamisen hankkimista, yhdistämistä, muokkaamista ja käyttöä tavoitteena kehittää uusia tai parannettuja tuotteita, prosesseja tai palveluja, mukaan lukien digitaalisia tuotteita, prosesseja tai palveluja millä tahansa alalla, teknologian alalla, toimialalla tai sektorilla…”</a:t>
            </a:r>
          </a:p>
          <a:p>
            <a:pPr marL="0" indent="0">
              <a:spcBef>
                <a:spcPts val="200"/>
              </a:spcBef>
              <a:buNone/>
            </a:pPr>
            <a:endParaRPr lang="fi-FI" sz="900" noProof="0" dirty="0"/>
          </a:p>
          <a:p>
            <a:pPr marL="0" indent="0">
              <a:spcBef>
                <a:spcPts val="200"/>
              </a:spcBef>
              <a:buNone/>
            </a:pPr>
            <a:r>
              <a:rPr lang="fi-FI" sz="900" noProof="0" dirty="0"/>
              <a:t>Tämä voi kattaa myös esimerkiksi toiminnan, jonka tarkoituksena on uusien tuotteiden, prosessien tai palvelujen konseptitason määrittely, suunnittelu ja dokumentointi.”</a:t>
            </a:r>
          </a:p>
          <a:p>
            <a:pPr marL="0" indent="0">
              <a:spcBef>
                <a:spcPts val="200"/>
              </a:spcBef>
              <a:buNone/>
            </a:pPr>
            <a:endParaRPr lang="fi-FI" sz="900" noProof="0" dirty="0"/>
          </a:p>
          <a:p>
            <a:pPr marL="0" indent="0">
              <a:spcBef>
                <a:spcPts val="200"/>
              </a:spcBef>
              <a:buNone/>
            </a:pPr>
            <a:r>
              <a:rPr lang="fi-FI" sz="900" noProof="0" dirty="0"/>
              <a:t>…”Kokeellinen kehittäminen voi käsittää uusien tai parannettujen tuotteiden, prosessien tai palvelujen prototyypit, demonstrointi- ja pilottihankkeet, testauksen ja validoinnin ympäristössä, joka edustaa käytännön toimintaolosuhteita, kun ensisijaisena tavoitteena on tehdä uusia teknisiä parannuksia tuotteisiin, prosesseihin tai palveluihin, jotka eivät ole vielä merkittävässä määrin vakiintuneet.” </a:t>
            </a:r>
          </a:p>
          <a:p>
            <a:pPr marL="0" indent="0">
              <a:spcBef>
                <a:spcPts val="200"/>
              </a:spcBef>
              <a:buNone/>
            </a:pPr>
            <a:endParaRPr lang="fi-FI" sz="900" noProof="0" dirty="0"/>
          </a:p>
          <a:p>
            <a:pPr marL="0" indent="0">
              <a:spcBef>
                <a:spcPts val="200"/>
              </a:spcBef>
              <a:buNone/>
            </a:pPr>
            <a:r>
              <a:rPr lang="fi-FI" sz="900" noProof="0" dirty="0"/>
              <a:t>“Kokeellinen kehittäminen ei kata olemassa oleviin tuotteisiin, tuotantolinjoihin, valmistusmenetelmiin, palveluihin tai muihin meneillään oleviin toimintoihin rutiininomaisesti tai säännöllisin väliajoin tehtäviä muutoksia, vaikka kyseiset muutokset merkitsisivät parannuksia;”</a:t>
            </a:r>
          </a:p>
        </p:txBody>
      </p:sp>
      <p:sp>
        <p:nvSpPr>
          <p:cNvPr id="2" name="Footer Placeholder 1">
            <a:extLst>
              <a:ext uri="{FF2B5EF4-FFF2-40B4-BE49-F238E27FC236}">
                <a16:creationId xmlns:a16="http://schemas.microsoft.com/office/drawing/2014/main" id="{AC58E8D8-58C7-56C0-BE89-411808499EE3}"/>
              </a:ext>
            </a:extLst>
          </p:cNvPr>
          <p:cNvSpPr>
            <a:spLocks noGrp="1"/>
          </p:cNvSpPr>
          <p:nvPr>
            <p:ph type="ftr" sz="quarter" idx="11"/>
          </p:nvPr>
        </p:nvSpPr>
        <p:spPr/>
        <p:txBody>
          <a:bodyPr/>
          <a:lstStyle/>
          <a:p>
            <a:r>
              <a:rPr lang="fi-FI" noProof="0" dirty="0"/>
              <a:t>4front.fi</a:t>
            </a:r>
          </a:p>
        </p:txBody>
      </p:sp>
      <p:sp>
        <p:nvSpPr>
          <p:cNvPr id="6" name="Slide Number Placeholder 5">
            <a:extLst>
              <a:ext uri="{FF2B5EF4-FFF2-40B4-BE49-F238E27FC236}">
                <a16:creationId xmlns:a16="http://schemas.microsoft.com/office/drawing/2014/main" id="{C2CE0490-F8D8-D728-A0EE-9F00ED7D6A98}"/>
              </a:ext>
            </a:extLst>
          </p:cNvPr>
          <p:cNvSpPr>
            <a:spLocks noGrp="1"/>
          </p:cNvSpPr>
          <p:nvPr>
            <p:ph type="sldNum" sz="quarter" idx="12"/>
          </p:nvPr>
        </p:nvSpPr>
        <p:spPr/>
        <p:txBody>
          <a:bodyPr/>
          <a:lstStyle/>
          <a:p>
            <a:fld id="{F3566A77-A4D1-4CFF-ADB8-2F1AA0359541}" type="slidenum">
              <a:rPr lang="fi-FI" noProof="0" smtClean="0"/>
              <a:t>29</a:t>
            </a:fld>
            <a:endParaRPr lang="fi-FI" noProof="0" dirty="0"/>
          </a:p>
        </p:txBody>
      </p:sp>
    </p:spTree>
    <p:extLst>
      <p:ext uri="{BB962C8B-B14F-4D97-AF65-F5344CB8AC3E}">
        <p14:creationId xmlns:p14="http://schemas.microsoft.com/office/powerpoint/2010/main" val="418934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CD392-672E-4A22-956C-15BD3CDE2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C2D86-42AB-246A-37D1-781FD3E488CF}"/>
              </a:ext>
            </a:extLst>
          </p:cNvPr>
          <p:cNvSpPr>
            <a:spLocks noGrp="1"/>
          </p:cNvSpPr>
          <p:nvPr>
            <p:ph type="ctrTitle"/>
          </p:nvPr>
        </p:nvSpPr>
        <p:spPr/>
        <p:txBody>
          <a:bodyPr/>
          <a:lstStyle/>
          <a:p>
            <a:r>
              <a:rPr lang="fi-FI" noProof="0" dirty="0"/>
              <a:t>Tiivistelmä</a:t>
            </a:r>
          </a:p>
        </p:txBody>
      </p:sp>
      <p:sp>
        <p:nvSpPr>
          <p:cNvPr id="3" name="Subtitle 2">
            <a:extLst>
              <a:ext uri="{FF2B5EF4-FFF2-40B4-BE49-F238E27FC236}">
                <a16:creationId xmlns:a16="http://schemas.microsoft.com/office/drawing/2014/main" id="{BC7E9F16-8526-D82B-E045-7DAB7CD7D5E0}"/>
              </a:ext>
            </a:extLst>
          </p:cNvPr>
          <p:cNvSpPr>
            <a:spLocks noGrp="1"/>
          </p:cNvSpPr>
          <p:nvPr>
            <p:ph type="subTitle" idx="1"/>
          </p:nvPr>
        </p:nvSpPr>
        <p:spPr/>
        <p:txBody>
          <a:bodyPr/>
          <a:lstStyle/>
          <a:p>
            <a:r>
              <a:rPr lang="fi-FI" dirty="0"/>
              <a:t>Tekstiili- ja muotialan TKI-toiminnan visio, muutostavoitteet ja toimenpide-ehdotukset</a:t>
            </a:r>
            <a:endParaRPr lang="fi-FI" noProof="0" dirty="0"/>
          </a:p>
        </p:txBody>
      </p:sp>
    </p:spTree>
    <p:extLst>
      <p:ext uri="{BB962C8B-B14F-4D97-AF65-F5344CB8AC3E}">
        <p14:creationId xmlns:p14="http://schemas.microsoft.com/office/powerpoint/2010/main" val="234647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1FA7F-8B0C-650E-98E3-7084452E2B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33C9EC-3934-EB19-4D35-C36E7E3BD587}"/>
              </a:ext>
            </a:extLst>
          </p:cNvPr>
          <p:cNvSpPr>
            <a:spLocks noGrp="1"/>
          </p:cNvSpPr>
          <p:nvPr>
            <p:ph type="title"/>
          </p:nvPr>
        </p:nvSpPr>
        <p:spPr/>
        <p:txBody>
          <a:bodyPr/>
          <a:lstStyle/>
          <a:p>
            <a:r>
              <a:rPr lang="fi-FI" sz="2000" noProof="0" dirty="0"/>
              <a:t>Pk-yrityksille myönnettävä innovaatiotuki</a:t>
            </a:r>
            <a:br>
              <a:rPr lang="fi-FI" sz="2000" noProof="0" dirty="0"/>
            </a:br>
            <a:r>
              <a:rPr lang="fi-FI" sz="1200" noProof="0" dirty="0"/>
              <a:t>(GBER, 615/2014)</a:t>
            </a:r>
            <a:endParaRPr lang="fi-FI" sz="2000" noProof="0" dirty="0"/>
          </a:p>
        </p:txBody>
      </p:sp>
      <p:sp>
        <p:nvSpPr>
          <p:cNvPr id="3" name="Content Placeholder 2">
            <a:extLst>
              <a:ext uri="{FF2B5EF4-FFF2-40B4-BE49-F238E27FC236}">
                <a16:creationId xmlns:a16="http://schemas.microsoft.com/office/drawing/2014/main" id="{89319587-6D75-C253-70B0-CAB1C5CC342C}"/>
              </a:ext>
            </a:extLst>
          </p:cNvPr>
          <p:cNvSpPr>
            <a:spLocks noGrp="1"/>
          </p:cNvSpPr>
          <p:nvPr>
            <p:ph sz="half" idx="2"/>
          </p:nvPr>
        </p:nvSpPr>
        <p:spPr>
          <a:xfrm>
            <a:off x="905256" y="1394298"/>
            <a:ext cx="7610093" cy="3044502"/>
          </a:xfrm>
        </p:spPr>
        <p:txBody>
          <a:bodyPr/>
          <a:lstStyle/>
          <a:p>
            <a:pPr>
              <a:spcBef>
                <a:spcPts val="200"/>
              </a:spcBef>
            </a:pPr>
            <a:r>
              <a:rPr lang="fi-FI" sz="1200" b="1" noProof="0" dirty="0"/>
              <a:t>Pk-yrityksille myönnettävä innovaatiotuki</a:t>
            </a:r>
          </a:p>
          <a:p>
            <a:pPr lvl="1">
              <a:spcBef>
                <a:spcPts val="200"/>
              </a:spcBef>
            </a:pPr>
            <a:r>
              <a:rPr lang="fi-FI" sz="1050" noProof="0" dirty="0"/>
              <a:t>patenttien ja </a:t>
            </a:r>
            <a:r>
              <a:rPr lang="fi-FI" sz="1050" b="1" noProof="0" dirty="0"/>
              <a:t>muiden aineettomien omaisuuserien </a:t>
            </a:r>
            <a:r>
              <a:rPr lang="fi-FI" sz="1050" noProof="0" dirty="0"/>
              <a:t>hankkimiseen, voimaansaattamiseen ja puolustamiseen liittyvät kustannukset; </a:t>
            </a:r>
          </a:p>
          <a:p>
            <a:pPr lvl="1">
              <a:spcBef>
                <a:spcPts val="200"/>
              </a:spcBef>
            </a:pPr>
            <a:r>
              <a:rPr lang="fi-FI" sz="1050" noProof="0" dirty="0"/>
              <a:t>innovaatiotoiminnan neuvontapalveluihin ja innovaatiotoimintaa tukeviin palveluihin liittyvät kustannukset, mukaan lukien tutkimus- ja tiedonlevitysorganisaatioiden, tutkimusinfrastruktuurien, testaus- ja kokeiluinfrastruktuurien tai innovaatioklustereiden tarjoamat palvelut.</a:t>
            </a:r>
          </a:p>
          <a:p>
            <a:pPr lvl="1">
              <a:spcBef>
                <a:spcPts val="200"/>
              </a:spcBef>
            </a:pPr>
            <a:r>
              <a:rPr lang="fi-FI" sz="1050" noProof="0" dirty="0"/>
              <a:t>Tuki-intensiteetti voi olla enintään 50 prosenttia tukikelpoisista kustannuksista.</a:t>
            </a:r>
          </a:p>
          <a:p>
            <a:r>
              <a:rPr lang="fi-FI" sz="1200" noProof="0" dirty="0"/>
              <a:t>“’aineettomalla omaisuudella’ tarkoitetaan omaisuutta, jolla ei ole fyysistä tai taloudellista ilmentymää, kuten patentteja, lisenssejä, taitotietoa tai muuta henkistä omaisuutta;”</a:t>
            </a:r>
          </a:p>
        </p:txBody>
      </p:sp>
      <p:sp>
        <p:nvSpPr>
          <p:cNvPr id="2" name="Footer Placeholder 1">
            <a:extLst>
              <a:ext uri="{FF2B5EF4-FFF2-40B4-BE49-F238E27FC236}">
                <a16:creationId xmlns:a16="http://schemas.microsoft.com/office/drawing/2014/main" id="{DC888BE7-FE00-DD00-A7AB-09854EFD76EA}"/>
              </a:ext>
            </a:extLst>
          </p:cNvPr>
          <p:cNvSpPr>
            <a:spLocks noGrp="1"/>
          </p:cNvSpPr>
          <p:nvPr>
            <p:ph type="ftr" sz="quarter" idx="11"/>
          </p:nvPr>
        </p:nvSpPr>
        <p:spPr/>
        <p:txBody>
          <a:bodyPr/>
          <a:lstStyle/>
          <a:p>
            <a:r>
              <a:rPr lang="fi-FI" noProof="0" dirty="0"/>
              <a:t>4front.fi</a:t>
            </a:r>
          </a:p>
        </p:txBody>
      </p:sp>
      <p:sp>
        <p:nvSpPr>
          <p:cNvPr id="5" name="Slide Number Placeholder 4">
            <a:extLst>
              <a:ext uri="{FF2B5EF4-FFF2-40B4-BE49-F238E27FC236}">
                <a16:creationId xmlns:a16="http://schemas.microsoft.com/office/drawing/2014/main" id="{A684F4FA-CC72-EBDA-5512-B01062EE6B60}"/>
              </a:ext>
            </a:extLst>
          </p:cNvPr>
          <p:cNvSpPr>
            <a:spLocks noGrp="1"/>
          </p:cNvSpPr>
          <p:nvPr>
            <p:ph type="sldNum" sz="quarter" idx="12"/>
          </p:nvPr>
        </p:nvSpPr>
        <p:spPr/>
        <p:txBody>
          <a:bodyPr/>
          <a:lstStyle/>
          <a:p>
            <a:fld id="{F3566A77-A4D1-4CFF-ADB8-2F1AA0359541}" type="slidenum">
              <a:rPr lang="fi-FI" noProof="0" smtClean="0"/>
              <a:t>30</a:t>
            </a:fld>
            <a:endParaRPr lang="fi-FI" noProof="0" dirty="0"/>
          </a:p>
        </p:txBody>
      </p:sp>
    </p:spTree>
    <p:extLst>
      <p:ext uri="{BB962C8B-B14F-4D97-AF65-F5344CB8AC3E}">
        <p14:creationId xmlns:p14="http://schemas.microsoft.com/office/powerpoint/2010/main" val="1286239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3DF42-A0D0-EA80-5C13-6220563446B6}"/>
              </a:ext>
            </a:extLst>
          </p:cNvPr>
          <p:cNvSpPr>
            <a:spLocks noGrp="1"/>
          </p:cNvSpPr>
          <p:nvPr>
            <p:ph sz="half" idx="1"/>
          </p:nvPr>
        </p:nvSpPr>
        <p:spPr>
          <a:xfrm>
            <a:off x="658800" y="1394298"/>
            <a:ext cx="3026232" cy="3044502"/>
          </a:xfrm>
        </p:spPr>
        <p:txBody>
          <a:bodyPr/>
          <a:lstStyle/>
          <a:p>
            <a:r>
              <a:rPr lang="fi-FI" sz="1100" b="1" noProof="0" dirty="0"/>
              <a:t>Valtionavustuslaki</a:t>
            </a:r>
            <a:r>
              <a:rPr lang="fi-FI" sz="1100" noProof="0" dirty="0"/>
              <a:t> (688/2001) – yleiset puitteet, ei tarkempia määritelmiä tai rajauksia</a:t>
            </a:r>
          </a:p>
          <a:p>
            <a:r>
              <a:rPr lang="fi-FI" sz="1100" b="1" noProof="0" dirty="0"/>
              <a:t>Valtioneuvoston asetus tutkimus-, kehittämis- ja innovaatiotoiminnan rahoituksesta </a:t>
            </a:r>
            <a:r>
              <a:rPr lang="fi-FI" sz="1100" noProof="0" dirty="0"/>
              <a:t>(1444/2014)</a:t>
            </a:r>
          </a:p>
          <a:p>
            <a:pPr lvl="1"/>
            <a:r>
              <a:rPr lang="fi-FI" sz="1000" noProof="0" dirty="0"/>
              <a:t>Säädetään tarkemmin </a:t>
            </a:r>
            <a:r>
              <a:rPr lang="fi-FI" sz="1000" noProof="0" dirty="0" err="1"/>
              <a:t>BF:n</a:t>
            </a:r>
            <a:r>
              <a:rPr lang="fi-FI" sz="1000" noProof="0" dirty="0"/>
              <a:t> TKI-toiminnan rahoituksesta</a:t>
            </a:r>
          </a:p>
          <a:p>
            <a:pPr lvl="1"/>
            <a:r>
              <a:rPr lang="fi-FI" sz="1000" noProof="0" dirty="0"/>
              <a:t>Lähtökohtana EU:n ryhmäpoikkeusasetus ja sen määritelmät sekä valtionavustuslaki (688/2001)</a:t>
            </a:r>
          </a:p>
          <a:p>
            <a:pPr lvl="1"/>
            <a:r>
              <a:rPr lang="fi-FI" sz="1000" noProof="0" dirty="0"/>
              <a:t>Määritelmät suoraan ryhmäpoikkeusasetuksesta (Tutkimus- ja kehityshankkeisiin myönnettävä tuki)</a:t>
            </a:r>
          </a:p>
          <a:p>
            <a:endParaRPr lang="fi-FI" sz="1100" noProof="0" dirty="0"/>
          </a:p>
          <a:p>
            <a:endParaRPr lang="fi-FI" sz="1100" noProof="0" dirty="0"/>
          </a:p>
        </p:txBody>
      </p:sp>
      <p:sp>
        <p:nvSpPr>
          <p:cNvPr id="3" name="Content Placeholder 2">
            <a:extLst>
              <a:ext uri="{FF2B5EF4-FFF2-40B4-BE49-F238E27FC236}">
                <a16:creationId xmlns:a16="http://schemas.microsoft.com/office/drawing/2014/main" id="{9D01D937-D894-6766-8F50-F10EE0F9F177}"/>
              </a:ext>
            </a:extLst>
          </p:cNvPr>
          <p:cNvSpPr>
            <a:spLocks noGrp="1"/>
          </p:cNvSpPr>
          <p:nvPr>
            <p:ph sz="half" idx="2"/>
          </p:nvPr>
        </p:nvSpPr>
        <p:spPr>
          <a:xfrm>
            <a:off x="4087368" y="1394298"/>
            <a:ext cx="4427981" cy="3044502"/>
          </a:xfrm>
        </p:spPr>
        <p:txBody>
          <a:bodyPr/>
          <a:lstStyle/>
          <a:p>
            <a:r>
              <a:rPr lang="fi-FI" sz="1050" b="1" noProof="0" dirty="0"/>
              <a:t>T&amp;K-verokannustin</a:t>
            </a:r>
            <a:r>
              <a:rPr lang="fi-FI" sz="1100" b="1" noProof="0" dirty="0"/>
              <a:t>: </a:t>
            </a:r>
            <a:r>
              <a:rPr lang="fi-FI" sz="1050" noProof="0" dirty="0"/>
              <a:t>Lähtökohtana yleisen ryhmäpoikkeusasetuksen (ja valtioneuvoston asetuksen) “Tutkimus- ja kehityshankkeisiin myönnettävän tuen” määritelmä</a:t>
            </a:r>
            <a:endParaRPr lang="fi-FI" sz="1050" b="1" noProof="0" dirty="0"/>
          </a:p>
          <a:p>
            <a:r>
              <a:rPr lang="fi-FI" sz="1050" b="1" noProof="0" dirty="0"/>
              <a:t>Tilastokeskuksen </a:t>
            </a:r>
            <a:r>
              <a:rPr lang="fi-FI" sz="1050" b="1" noProof="0" dirty="0" err="1"/>
              <a:t>t&amp;k</a:t>
            </a:r>
            <a:r>
              <a:rPr lang="fi-FI" sz="1050" b="1" noProof="0" dirty="0"/>
              <a:t>- ja innovaatiotoiminnan määritelmät</a:t>
            </a:r>
          </a:p>
          <a:p>
            <a:pPr lvl="1"/>
            <a:r>
              <a:rPr lang="fi-FI" sz="1000" noProof="0" dirty="0"/>
              <a:t>Pohjautuvat OECD/Eurostatin ohjeistuksiin koskien t&amp;k-toiminnan (</a:t>
            </a:r>
            <a:r>
              <a:rPr lang="fi-FI" sz="1000" noProof="0" dirty="0" err="1"/>
              <a:t>Frascati</a:t>
            </a:r>
            <a:r>
              <a:rPr lang="fi-FI" sz="1000" noProof="0" dirty="0"/>
              <a:t> </a:t>
            </a:r>
            <a:r>
              <a:rPr lang="fi-FI" sz="1000" noProof="0" dirty="0" err="1"/>
              <a:t>Manual</a:t>
            </a:r>
            <a:r>
              <a:rPr lang="fi-FI" sz="1000" noProof="0" dirty="0"/>
              <a:t>) ja innovaatiotoiminnan (Oslo </a:t>
            </a:r>
            <a:r>
              <a:rPr lang="fi-FI" sz="1000" noProof="0" dirty="0" err="1"/>
              <a:t>Manual</a:t>
            </a:r>
            <a:r>
              <a:rPr lang="fi-FI" sz="1000" noProof="0" dirty="0"/>
              <a:t>) tilastotiedon keruuta ja raportointia.</a:t>
            </a:r>
          </a:p>
          <a:p>
            <a:pPr lvl="1"/>
            <a:r>
              <a:rPr lang="fi-FI" sz="1000" noProof="0" dirty="0"/>
              <a:t>Ei tarkoitettu rahoituksen tai politiikkainstrumenttien kriteerien määrittelyyn, mutta käytetään pohjana kansallisen “4 prosentin tavoitteen” määrittelyssä / seurannassa</a:t>
            </a:r>
          </a:p>
          <a:p>
            <a:pPr marL="342900" lvl="1" indent="0">
              <a:buNone/>
            </a:pPr>
            <a:endParaRPr lang="fi-FI" sz="1000" b="1" noProof="0" dirty="0"/>
          </a:p>
        </p:txBody>
      </p:sp>
      <p:sp>
        <p:nvSpPr>
          <p:cNvPr id="5" name="Footer Placeholder 4">
            <a:extLst>
              <a:ext uri="{FF2B5EF4-FFF2-40B4-BE49-F238E27FC236}">
                <a16:creationId xmlns:a16="http://schemas.microsoft.com/office/drawing/2014/main" id="{2122DDDA-B097-1C61-70E2-1DE2ED02B01E}"/>
              </a:ext>
            </a:extLst>
          </p:cNvPr>
          <p:cNvSpPr>
            <a:spLocks noGrp="1"/>
          </p:cNvSpPr>
          <p:nvPr>
            <p:ph type="ftr" sz="quarter" idx="11"/>
          </p:nvPr>
        </p:nvSpPr>
        <p:spPr/>
        <p:txBody>
          <a:bodyPr/>
          <a:lstStyle/>
          <a:p>
            <a:r>
              <a:rPr lang="fi-FI" noProof="0" dirty="0"/>
              <a:t>4front.fi</a:t>
            </a:r>
          </a:p>
        </p:txBody>
      </p:sp>
      <p:sp>
        <p:nvSpPr>
          <p:cNvPr id="6" name="Slide Number Placeholder 5">
            <a:extLst>
              <a:ext uri="{FF2B5EF4-FFF2-40B4-BE49-F238E27FC236}">
                <a16:creationId xmlns:a16="http://schemas.microsoft.com/office/drawing/2014/main" id="{6023DBD9-3B17-77A8-BB3A-46A0A8268EB9}"/>
              </a:ext>
            </a:extLst>
          </p:cNvPr>
          <p:cNvSpPr>
            <a:spLocks noGrp="1"/>
          </p:cNvSpPr>
          <p:nvPr>
            <p:ph type="sldNum" sz="quarter" idx="12"/>
          </p:nvPr>
        </p:nvSpPr>
        <p:spPr/>
        <p:txBody>
          <a:bodyPr/>
          <a:lstStyle/>
          <a:p>
            <a:fld id="{F3566A77-A4D1-4CFF-ADB8-2F1AA0359541}" type="slidenum">
              <a:rPr lang="fi-FI" noProof="0" smtClean="0"/>
              <a:t>31</a:t>
            </a:fld>
            <a:endParaRPr lang="fi-FI" noProof="0" dirty="0"/>
          </a:p>
        </p:txBody>
      </p:sp>
      <p:sp>
        <p:nvSpPr>
          <p:cNvPr id="7" name="Title 6">
            <a:extLst>
              <a:ext uri="{FF2B5EF4-FFF2-40B4-BE49-F238E27FC236}">
                <a16:creationId xmlns:a16="http://schemas.microsoft.com/office/drawing/2014/main" id="{D88D09DF-52AC-14CA-FC25-7E196934FA81}"/>
              </a:ext>
            </a:extLst>
          </p:cNvPr>
          <p:cNvSpPr>
            <a:spLocks noGrp="1"/>
          </p:cNvSpPr>
          <p:nvPr>
            <p:ph type="title"/>
          </p:nvPr>
        </p:nvSpPr>
        <p:spPr/>
        <p:txBody>
          <a:bodyPr/>
          <a:lstStyle/>
          <a:p>
            <a:r>
              <a:rPr lang="fi-FI" sz="2400" noProof="0" dirty="0"/>
              <a:t>Kansallinen sääntely ja määritelmät</a:t>
            </a:r>
          </a:p>
        </p:txBody>
      </p:sp>
    </p:spTree>
    <p:extLst>
      <p:ext uri="{BB962C8B-B14F-4D97-AF65-F5344CB8AC3E}">
        <p14:creationId xmlns:p14="http://schemas.microsoft.com/office/powerpoint/2010/main" val="2343608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6547-13BD-4C30-9618-A51213BDD432}"/>
              </a:ext>
            </a:extLst>
          </p:cNvPr>
          <p:cNvSpPr>
            <a:spLocks noGrp="1"/>
          </p:cNvSpPr>
          <p:nvPr>
            <p:ph type="ctrTitle"/>
          </p:nvPr>
        </p:nvSpPr>
        <p:spPr/>
        <p:txBody>
          <a:bodyPr/>
          <a:lstStyle/>
          <a:p>
            <a:r>
              <a:rPr lang="fi-FI" noProof="0" dirty="0"/>
              <a:t>Lisätietoja</a:t>
            </a:r>
          </a:p>
        </p:txBody>
      </p:sp>
      <p:sp>
        <p:nvSpPr>
          <p:cNvPr id="5" name="Subtitle 4">
            <a:extLst>
              <a:ext uri="{FF2B5EF4-FFF2-40B4-BE49-F238E27FC236}">
                <a16:creationId xmlns:a16="http://schemas.microsoft.com/office/drawing/2014/main" id="{A95CEB7E-9D8F-49FC-97A7-0860783E161B}"/>
              </a:ext>
            </a:extLst>
          </p:cNvPr>
          <p:cNvSpPr>
            <a:spLocks noGrp="1"/>
          </p:cNvSpPr>
          <p:nvPr>
            <p:ph type="subTitle" idx="1"/>
          </p:nvPr>
        </p:nvSpPr>
        <p:spPr/>
        <p:txBody>
          <a:bodyPr/>
          <a:lstStyle/>
          <a:p>
            <a:r>
              <a:rPr lang="fi-FI" noProof="0" dirty="0"/>
              <a:t>Heidi Uitto</a:t>
            </a:r>
          </a:p>
        </p:txBody>
      </p:sp>
      <p:sp>
        <p:nvSpPr>
          <p:cNvPr id="10" name="Text Placeholder 9">
            <a:extLst>
              <a:ext uri="{FF2B5EF4-FFF2-40B4-BE49-F238E27FC236}">
                <a16:creationId xmlns:a16="http://schemas.microsoft.com/office/drawing/2014/main" id="{8DEC7E06-FD43-4AF3-9CEF-21D1D7627AC5}"/>
              </a:ext>
            </a:extLst>
          </p:cNvPr>
          <p:cNvSpPr>
            <a:spLocks noGrp="1"/>
          </p:cNvSpPr>
          <p:nvPr>
            <p:ph type="body" sz="quarter" idx="10"/>
          </p:nvPr>
        </p:nvSpPr>
        <p:spPr/>
        <p:txBody>
          <a:bodyPr/>
          <a:lstStyle/>
          <a:p>
            <a:r>
              <a:rPr lang="fi-FI" noProof="0" dirty="0"/>
              <a:t>heid.uitto@4front.fi</a:t>
            </a:r>
          </a:p>
          <a:p>
            <a:endParaRPr lang="fi-FI" dirty="0"/>
          </a:p>
          <a:p>
            <a:r>
              <a:rPr lang="fi-FI" noProof="0" dirty="0"/>
              <a:t>VESA SALMINEN</a:t>
            </a:r>
          </a:p>
          <a:p>
            <a:r>
              <a:rPr lang="fi-FI" dirty="0"/>
              <a:t>vesa.salminen@4front.f</a:t>
            </a:r>
            <a:r>
              <a:rPr lang="fi-FI" noProof="0" dirty="0"/>
              <a:t>i</a:t>
            </a:r>
          </a:p>
        </p:txBody>
      </p:sp>
    </p:spTree>
    <p:extLst>
      <p:ext uri="{BB962C8B-B14F-4D97-AF65-F5344CB8AC3E}">
        <p14:creationId xmlns:p14="http://schemas.microsoft.com/office/powerpoint/2010/main" val="181818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048AD8-E576-1051-7562-C0819E3D4DA6}"/>
              </a:ext>
            </a:extLst>
          </p:cNvPr>
          <p:cNvSpPr/>
          <p:nvPr/>
        </p:nvSpPr>
        <p:spPr>
          <a:xfrm>
            <a:off x="654424" y="788894"/>
            <a:ext cx="2590800" cy="3720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850" dirty="0"/>
          </a:p>
        </p:txBody>
      </p:sp>
      <p:sp>
        <p:nvSpPr>
          <p:cNvPr id="3" name="Footer Placeholder 2">
            <a:extLst>
              <a:ext uri="{FF2B5EF4-FFF2-40B4-BE49-F238E27FC236}">
                <a16:creationId xmlns:a16="http://schemas.microsoft.com/office/drawing/2014/main" id="{F14C7E45-565A-690D-8163-02EEBC218A2C}"/>
              </a:ext>
            </a:extLst>
          </p:cNvPr>
          <p:cNvSpPr>
            <a:spLocks noGrp="1"/>
          </p:cNvSpPr>
          <p:nvPr>
            <p:ph type="ftr" sz="quarter" idx="11"/>
          </p:nvPr>
        </p:nvSpPr>
        <p:spPr/>
        <p:txBody>
          <a:bodyPr/>
          <a:lstStyle/>
          <a:p>
            <a:r>
              <a:rPr lang="en-US"/>
              <a:t>4front.fi</a:t>
            </a:r>
          </a:p>
        </p:txBody>
      </p:sp>
      <p:sp>
        <p:nvSpPr>
          <p:cNvPr id="4" name="Slide Number Placeholder 3">
            <a:extLst>
              <a:ext uri="{FF2B5EF4-FFF2-40B4-BE49-F238E27FC236}">
                <a16:creationId xmlns:a16="http://schemas.microsoft.com/office/drawing/2014/main" id="{6799EE19-B621-314C-8A5B-65A5CA2823FE}"/>
              </a:ext>
            </a:extLst>
          </p:cNvPr>
          <p:cNvSpPr>
            <a:spLocks noGrp="1"/>
          </p:cNvSpPr>
          <p:nvPr>
            <p:ph type="sldNum" sz="quarter" idx="12"/>
          </p:nvPr>
        </p:nvSpPr>
        <p:spPr/>
        <p:txBody>
          <a:bodyPr/>
          <a:lstStyle/>
          <a:p>
            <a:fld id="{F3566A77-A4D1-4CFF-ADB8-2F1AA0359541}" type="slidenum">
              <a:rPr lang="en-US" smtClean="0"/>
              <a:t>4</a:t>
            </a:fld>
            <a:endParaRPr lang="en-US"/>
          </a:p>
        </p:txBody>
      </p:sp>
      <p:sp>
        <p:nvSpPr>
          <p:cNvPr id="7" name="Rectangle 6">
            <a:extLst>
              <a:ext uri="{FF2B5EF4-FFF2-40B4-BE49-F238E27FC236}">
                <a16:creationId xmlns:a16="http://schemas.microsoft.com/office/drawing/2014/main" id="{09160133-975E-BBE5-2F66-3747B50A3ED0}"/>
              </a:ext>
            </a:extLst>
          </p:cNvPr>
          <p:cNvSpPr/>
          <p:nvPr/>
        </p:nvSpPr>
        <p:spPr>
          <a:xfrm>
            <a:off x="744071" y="1118117"/>
            <a:ext cx="2420470" cy="493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a:t>Alan </a:t>
            </a:r>
            <a:r>
              <a:rPr lang="fi-FI" sz="900" b="1" dirty="0" err="1"/>
              <a:t>pk-</a:t>
            </a:r>
            <a:r>
              <a:rPr lang="fi-FI" sz="900" b="1" dirty="0"/>
              <a:t> ja mikroyritykset osallistuvat aktiivisemmin TKI-toimintaan</a:t>
            </a:r>
            <a:endParaRPr lang="fi-FI" sz="850" dirty="0"/>
          </a:p>
        </p:txBody>
      </p:sp>
      <p:sp>
        <p:nvSpPr>
          <p:cNvPr id="8" name="Rectangle 7">
            <a:extLst>
              <a:ext uri="{FF2B5EF4-FFF2-40B4-BE49-F238E27FC236}">
                <a16:creationId xmlns:a16="http://schemas.microsoft.com/office/drawing/2014/main" id="{DC55C882-CC5C-90B9-7757-CAEBFCD5814F}"/>
              </a:ext>
            </a:extLst>
          </p:cNvPr>
          <p:cNvSpPr/>
          <p:nvPr/>
        </p:nvSpPr>
        <p:spPr>
          <a:xfrm>
            <a:off x="744071" y="2784900"/>
            <a:ext cx="2420470" cy="493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a:t>Rahoittajien ja julkisten toimijoiden ymmärrys luovasta ja kuluttajalähtöisestä </a:t>
            </a:r>
            <a:r>
              <a:rPr lang="fi-FI" sz="900" b="1" dirty="0" err="1"/>
              <a:t>TKI:stä</a:t>
            </a:r>
            <a:r>
              <a:rPr lang="fi-FI" sz="900" b="1" dirty="0"/>
              <a:t> kasvaa</a:t>
            </a:r>
            <a:endParaRPr lang="fi-FI" sz="850" dirty="0"/>
          </a:p>
        </p:txBody>
      </p:sp>
      <p:sp>
        <p:nvSpPr>
          <p:cNvPr id="9" name="Rectangle 8">
            <a:extLst>
              <a:ext uri="{FF2B5EF4-FFF2-40B4-BE49-F238E27FC236}">
                <a16:creationId xmlns:a16="http://schemas.microsoft.com/office/drawing/2014/main" id="{9617FE4E-E72F-970F-A522-AD1313A4AD5B}"/>
              </a:ext>
            </a:extLst>
          </p:cNvPr>
          <p:cNvSpPr/>
          <p:nvPr/>
        </p:nvSpPr>
        <p:spPr>
          <a:xfrm>
            <a:off x="744071" y="3350135"/>
            <a:ext cx="2420470" cy="493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a:t>TKI-rahoitus tukee monipuolisesti aineetonta arvonluontia</a:t>
            </a:r>
            <a:endParaRPr lang="fi-FI" sz="850" dirty="0"/>
          </a:p>
        </p:txBody>
      </p:sp>
      <p:sp>
        <p:nvSpPr>
          <p:cNvPr id="10" name="Rectangle 9">
            <a:extLst>
              <a:ext uri="{FF2B5EF4-FFF2-40B4-BE49-F238E27FC236}">
                <a16:creationId xmlns:a16="http://schemas.microsoft.com/office/drawing/2014/main" id="{D5EC6CB0-D387-DE26-459A-10CDB0AC54A3}"/>
              </a:ext>
            </a:extLst>
          </p:cNvPr>
          <p:cNvSpPr/>
          <p:nvPr/>
        </p:nvSpPr>
        <p:spPr>
          <a:xfrm>
            <a:off x="744071" y="3915370"/>
            <a:ext cx="2420470" cy="493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a:t>TKI-palvelut tukevat poikkiosaavia tiimejä ja tunnistavat luovien alojen kehitystyön </a:t>
            </a:r>
            <a:r>
              <a:rPr lang="fi-FI" sz="900" b="1" dirty="0" err="1"/>
              <a:t>TKI:ksi</a:t>
            </a:r>
            <a:endParaRPr lang="fi-FI" sz="850" dirty="0"/>
          </a:p>
        </p:txBody>
      </p:sp>
      <p:sp>
        <p:nvSpPr>
          <p:cNvPr id="11" name="Rectangle 10">
            <a:extLst>
              <a:ext uri="{FF2B5EF4-FFF2-40B4-BE49-F238E27FC236}">
                <a16:creationId xmlns:a16="http://schemas.microsoft.com/office/drawing/2014/main" id="{E3F86E6C-6D8E-4D20-0775-3F9463C169F5}"/>
              </a:ext>
            </a:extLst>
          </p:cNvPr>
          <p:cNvSpPr/>
          <p:nvPr/>
        </p:nvSpPr>
        <p:spPr>
          <a:xfrm>
            <a:off x="744071" y="2227076"/>
            <a:ext cx="2420470" cy="493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a:t>Kohti pitkäjänteisiä, strategisia ja poikkialaisia TKI-ekosysteemejä</a:t>
            </a:r>
            <a:endParaRPr lang="fi-FI" sz="850" dirty="0"/>
          </a:p>
        </p:txBody>
      </p:sp>
      <p:sp>
        <p:nvSpPr>
          <p:cNvPr id="12" name="Rectangle 11">
            <a:extLst>
              <a:ext uri="{FF2B5EF4-FFF2-40B4-BE49-F238E27FC236}">
                <a16:creationId xmlns:a16="http://schemas.microsoft.com/office/drawing/2014/main" id="{829774BA-5C65-308A-FA26-216BAC350871}"/>
              </a:ext>
            </a:extLst>
          </p:cNvPr>
          <p:cNvSpPr/>
          <p:nvPr/>
        </p:nvSpPr>
        <p:spPr>
          <a:xfrm>
            <a:off x="744071" y="1675941"/>
            <a:ext cx="2420470" cy="493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b="1" dirty="0"/>
              <a:t>Työvoiman veto- ja pitovoima alalla vahvistuu</a:t>
            </a:r>
            <a:endParaRPr lang="fi-FI" sz="850" dirty="0"/>
          </a:p>
        </p:txBody>
      </p:sp>
      <p:sp>
        <p:nvSpPr>
          <p:cNvPr id="14" name="TextBox 13">
            <a:extLst>
              <a:ext uri="{FF2B5EF4-FFF2-40B4-BE49-F238E27FC236}">
                <a16:creationId xmlns:a16="http://schemas.microsoft.com/office/drawing/2014/main" id="{7955D270-A2D0-F08B-38BB-2882D830EBDF}"/>
              </a:ext>
            </a:extLst>
          </p:cNvPr>
          <p:cNvSpPr txBox="1"/>
          <p:nvPr/>
        </p:nvSpPr>
        <p:spPr>
          <a:xfrm>
            <a:off x="923365" y="869576"/>
            <a:ext cx="2133600" cy="215444"/>
          </a:xfrm>
          <a:prstGeom prst="rect">
            <a:avLst/>
          </a:prstGeom>
          <a:noFill/>
        </p:spPr>
        <p:txBody>
          <a:bodyPr wrap="square" lIns="0" tIns="0" rIns="0" bIns="0" rtlCol="0">
            <a:spAutoFit/>
          </a:bodyPr>
          <a:lstStyle/>
          <a:p>
            <a:pPr algn="ctr"/>
            <a:r>
              <a:rPr lang="fi-FI" sz="1400" b="1" dirty="0">
                <a:solidFill>
                  <a:schemeClr val="bg1"/>
                </a:solidFill>
              </a:rPr>
              <a:t>Muutostavoitteet</a:t>
            </a:r>
          </a:p>
        </p:txBody>
      </p:sp>
      <p:sp>
        <p:nvSpPr>
          <p:cNvPr id="15" name="Rectangle 14">
            <a:extLst>
              <a:ext uri="{FF2B5EF4-FFF2-40B4-BE49-F238E27FC236}">
                <a16:creationId xmlns:a16="http://schemas.microsoft.com/office/drawing/2014/main" id="{ACE9064A-CFAB-F2F0-B3D2-3955A82FE0A2}"/>
              </a:ext>
            </a:extLst>
          </p:cNvPr>
          <p:cNvSpPr/>
          <p:nvPr/>
        </p:nvSpPr>
        <p:spPr>
          <a:xfrm>
            <a:off x="3829907" y="788894"/>
            <a:ext cx="4659670" cy="37203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noProof="0" dirty="0"/>
              <a:t>Tekstiili – ja muoti alan visio 2030</a:t>
            </a:r>
          </a:p>
          <a:p>
            <a:pPr algn="ctr"/>
            <a:endParaRPr lang="fi-FI" sz="1400" b="1" noProof="0" dirty="0"/>
          </a:p>
          <a:p>
            <a:r>
              <a:rPr lang="fi-FI" sz="1200" i="1" noProof="0" dirty="0"/>
              <a:t>Suomalainen tekstiili- ja muotiala on kehittynyt kansainvälisesti tunnetuksi, vastuulliseksi ja digitaalisesti skaalautuvaksi luovan talouden toimialaksi. Alan yritykset yhdistävät systemaattisesti kuluttaja- ja markkinalähtöisen </a:t>
            </a:r>
            <a:r>
              <a:rPr lang="fi-FI" sz="1200" i="1" noProof="0" dirty="0" err="1"/>
              <a:t>TKI:n</a:t>
            </a:r>
            <a:r>
              <a:rPr lang="fi-FI" sz="1200" i="1" noProof="0" dirty="0"/>
              <a:t>, liiketoimintaosaamisen sekä digitaalisen kyvykkyyden, mikä mahdollistaa uusien skaalautuvien konseptien ja palveluiden syntymisen.</a:t>
            </a:r>
          </a:p>
          <a:p>
            <a:endParaRPr lang="fi-FI" sz="1200" i="1" noProof="0" dirty="0"/>
          </a:p>
          <a:p>
            <a:r>
              <a:rPr lang="fi-FI" sz="1200" i="1" noProof="0" dirty="0"/>
              <a:t>Alalle on muodostunut vahvoja kasvuyrityksiä ja “kiitotähtiä”, jotka ovat lisänneet alan houkuttelevuutta ja rahoitusmahdollisuuksia. Poikkialainen yhteistyö ja toimivat ekosysteemit tukevat uudistumista, synnyttävät uusia liiketoimintamalleja ja vahvistavat Suomen asemaa kestävän muodin ja kuluttajabrändien kehitysympäristönä. Rahoittajat ymmärtävät alan erityispiirteitä ja liiketoimintalogiikkaa aiempaa paremmin, mikä tukee tarkoituksenmukaisten rahoitusinstrumenttien käyttöä.</a:t>
            </a:r>
          </a:p>
          <a:p>
            <a:pPr algn="ctr"/>
            <a:endParaRPr lang="fi-FI" sz="1100" b="1" noProof="0" dirty="0"/>
          </a:p>
        </p:txBody>
      </p:sp>
      <p:sp>
        <p:nvSpPr>
          <p:cNvPr id="16" name="Triangle 15">
            <a:extLst>
              <a:ext uri="{FF2B5EF4-FFF2-40B4-BE49-F238E27FC236}">
                <a16:creationId xmlns:a16="http://schemas.microsoft.com/office/drawing/2014/main" id="{E7F18816-C89B-AB52-F222-B67BE88AEDA1}"/>
              </a:ext>
            </a:extLst>
          </p:cNvPr>
          <p:cNvSpPr/>
          <p:nvPr/>
        </p:nvSpPr>
        <p:spPr>
          <a:xfrm rot="5400000">
            <a:off x="1681870" y="2441895"/>
            <a:ext cx="3720354" cy="41435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850"/>
          </a:p>
        </p:txBody>
      </p:sp>
      <p:sp>
        <p:nvSpPr>
          <p:cNvPr id="2" name="Rectangle 1">
            <a:extLst>
              <a:ext uri="{FF2B5EF4-FFF2-40B4-BE49-F238E27FC236}">
                <a16:creationId xmlns:a16="http://schemas.microsoft.com/office/drawing/2014/main" id="{DCA708D2-5B07-7E75-5DBC-335BCEB4BC00}"/>
              </a:ext>
            </a:extLst>
          </p:cNvPr>
          <p:cNvSpPr/>
          <p:nvPr/>
        </p:nvSpPr>
        <p:spPr>
          <a:xfrm>
            <a:off x="7326086" y="0"/>
            <a:ext cx="1817914" cy="348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b="1" dirty="0"/>
              <a:t>Tiivistelmä</a:t>
            </a:r>
          </a:p>
        </p:txBody>
      </p:sp>
    </p:spTree>
    <p:extLst>
      <p:ext uri="{BB962C8B-B14F-4D97-AF65-F5344CB8AC3E}">
        <p14:creationId xmlns:p14="http://schemas.microsoft.com/office/powerpoint/2010/main" val="42181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E9B9C-E788-BC6B-FB0F-2452A001A3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7AA813-8FA9-F8FC-3C97-458CF3D56FCD}"/>
              </a:ext>
            </a:extLst>
          </p:cNvPr>
          <p:cNvSpPr>
            <a:spLocks noGrp="1"/>
          </p:cNvSpPr>
          <p:nvPr>
            <p:ph sz="half" idx="1"/>
          </p:nvPr>
        </p:nvSpPr>
        <p:spPr/>
        <p:txBody>
          <a:bodyPr/>
          <a:lstStyle/>
          <a:p>
            <a:r>
              <a:rPr lang="fi-FI" sz="1050" noProof="0" dirty="0"/>
              <a:t>Tekstiili- ja muotialan TKI-toiminta on kasvanut </a:t>
            </a:r>
            <a:r>
              <a:rPr lang="fi-FI" sz="1050" dirty="0"/>
              <a:t>merkittävästi</a:t>
            </a:r>
            <a:r>
              <a:rPr lang="fi-FI" sz="1050" noProof="0" dirty="0"/>
              <a:t> 2020-luvulla.</a:t>
            </a:r>
          </a:p>
          <a:p>
            <a:r>
              <a:rPr lang="fi-FI" sz="1050" noProof="0" dirty="0"/>
              <a:t>TKI-työ on keskeinen osa brändi- ja kuluttajalähtöisen muoti- ja tekstiilialan arkea. Sitä ei kuitenkaan tunnisteta tai mielletä varsinaiseksi T&amp;K-toiminnaksi.</a:t>
            </a:r>
          </a:p>
          <a:p>
            <a:pPr marL="271463" lvl="1" indent="-271463">
              <a:spcBef>
                <a:spcPts val="1000"/>
              </a:spcBef>
            </a:pPr>
            <a:r>
              <a:rPr lang="fi-FI" sz="1050" noProof="0" dirty="0"/>
              <a:t>TKI-toiminta muoti- ja tekstiilialalla on erilaista kuin esimerkiksi teknisillä aloilla tai valmistavassa teollisuudessa. Kehittämistyö on jatkuvaa, iteratiivista ja kuluttajalähtöistä</a:t>
            </a:r>
            <a:r>
              <a:rPr lang="fi-FI" sz="1050" b="1" noProof="0" dirty="0"/>
              <a:t>. </a:t>
            </a:r>
            <a:r>
              <a:rPr lang="fi-FI" sz="1050" noProof="0" dirty="0"/>
              <a:t>Se voi olla esim. digitaalista kehittämistä (verkkokauppa, data, automaatio), brändi-, palvelu- ja konseptikehitystä, asiakastutkimusta tai vastuullisuus- ja kiertotalousratkaisujen pilotointia. </a:t>
            </a:r>
            <a:r>
              <a:rPr lang="fi-FI" sz="1050" dirty="0"/>
              <a:t>Nykyiset TKI-rahoitusmuodot eivät riittävästi huomioi syklistä kehittämistoimintaa.</a:t>
            </a:r>
            <a:endParaRPr lang="fi-FI" sz="1050" noProof="0" dirty="0"/>
          </a:p>
          <a:p>
            <a:pPr marL="271463" lvl="1" indent="-271463">
              <a:spcBef>
                <a:spcPts val="1000"/>
              </a:spcBef>
            </a:pPr>
            <a:r>
              <a:rPr lang="fi-FI" sz="1050" noProof="0" dirty="0"/>
              <a:t>TKI-toiminnan pullonkaulana on myös alan yritysrakenne ja osaamispuutteet. Varsinkin pienemmät yritykset hyötyisivät tiimeistä, joissa yhdistyy designosaaminen ja liiketoiminta-, tekninen sekä brändiosaaminen. </a:t>
            </a:r>
          </a:p>
        </p:txBody>
      </p:sp>
      <p:sp>
        <p:nvSpPr>
          <p:cNvPr id="3" name="Content Placeholder 2">
            <a:extLst>
              <a:ext uri="{FF2B5EF4-FFF2-40B4-BE49-F238E27FC236}">
                <a16:creationId xmlns:a16="http://schemas.microsoft.com/office/drawing/2014/main" id="{1E3646C8-0D65-43F5-C6BC-A8021D173268}"/>
              </a:ext>
            </a:extLst>
          </p:cNvPr>
          <p:cNvSpPr>
            <a:spLocks noGrp="1"/>
          </p:cNvSpPr>
          <p:nvPr>
            <p:ph sz="half" idx="2"/>
          </p:nvPr>
        </p:nvSpPr>
        <p:spPr/>
        <p:txBody>
          <a:bodyPr/>
          <a:lstStyle/>
          <a:p>
            <a:r>
              <a:rPr lang="fi-FI" sz="1050" noProof="0" dirty="0"/>
              <a:t>Business Finlandin rahoituksessa sovellettu (valtiontukisääntelyyn perustuva) T&amp;K-määritelmä on haastava tekstiili- ja muotialan näkökulmasta. Määritelmän tulkintoja on kuitenkin mahdollista pyrkiä kehittämään luomalla yhteisymmärrystä brändiin perustuvasta (skaalautuvasta) liiketoiminnasta. </a:t>
            </a:r>
          </a:p>
          <a:p>
            <a:r>
              <a:rPr lang="fi-FI" sz="1050" noProof="0" dirty="0"/>
              <a:t>Sääntelyä/määrittelyä suurempana kysymyksenä näyttäytyy alalle hyvin soveltuvan innovaatiorahoituksen (de </a:t>
            </a:r>
            <a:r>
              <a:rPr lang="fi-FI" sz="1050" noProof="0" dirty="0" err="1"/>
              <a:t>minimis</a:t>
            </a:r>
            <a:r>
              <a:rPr lang="fi-FI" sz="1050" noProof="0" dirty="0"/>
              <a:t>) leikkaukset sekä korostunut painotus T&amp;K-rahoitukseen. Tämä kehitys tulee todennäköisesti vain vahvistumaan jatkossa.</a:t>
            </a:r>
          </a:p>
          <a:p>
            <a:r>
              <a:rPr lang="fi-FI" sz="1050" noProof="0" dirty="0"/>
              <a:t>Keskustelu </a:t>
            </a:r>
            <a:r>
              <a:rPr lang="fi-FI" sz="1050" noProof="0" dirty="0" err="1"/>
              <a:t>T&amp;K:n</a:t>
            </a:r>
            <a:r>
              <a:rPr lang="fi-FI" sz="1050" noProof="0" dirty="0"/>
              <a:t> muutoksesta ja rajapinnasta suhteessa innovaatiotoimintaan on käynnissä kansallisesti. Tätä keskustelua kannattaa aktiivisesti seurata ja tukea. </a:t>
            </a:r>
          </a:p>
          <a:p>
            <a:r>
              <a:rPr lang="fi-FI" sz="1050" noProof="0" dirty="0"/>
              <a:t>Samalla on tärkeää pyrkiä tukemaan alan omaa TKI-toimintaa ja innovaatiolähtöisen skaalautuvan kasvun edellytyksiä</a:t>
            </a:r>
            <a:r>
              <a:rPr lang="fi-FI" sz="1050" dirty="0"/>
              <a:t>.</a:t>
            </a:r>
            <a:endParaRPr lang="fi-FI" sz="1050" noProof="0" dirty="0"/>
          </a:p>
        </p:txBody>
      </p:sp>
      <p:sp>
        <p:nvSpPr>
          <p:cNvPr id="4" name="Footer Placeholder 3">
            <a:extLst>
              <a:ext uri="{FF2B5EF4-FFF2-40B4-BE49-F238E27FC236}">
                <a16:creationId xmlns:a16="http://schemas.microsoft.com/office/drawing/2014/main" id="{F8493414-7389-F397-8585-7A5119B9453F}"/>
              </a:ext>
            </a:extLst>
          </p:cNvPr>
          <p:cNvSpPr>
            <a:spLocks noGrp="1"/>
          </p:cNvSpPr>
          <p:nvPr>
            <p:ph type="ftr" sz="quarter" idx="11"/>
          </p:nvPr>
        </p:nvSpPr>
        <p:spPr/>
        <p:txBody>
          <a:bodyPr/>
          <a:lstStyle/>
          <a:p>
            <a:r>
              <a:rPr lang="fi-FI" noProof="0" dirty="0"/>
              <a:t>4front.fi</a:t>
            </a:r>
          </a:p>
        </p:txBody>
      </p:sp>
      <p:sp>
        <p:nvSpPr>
          <p:cNvPr id="5" name="Slide Number Placeholder 4">
            <a:extLst>
              <a:ext uri="{FF2B5EF4-FFF2-40B4-BE49-F238E27FC236}">
                <a16:creationId xmlns:a16="http://schemas.microsoft.com/office/drawing/2014/main" id="{814FC682-5628-FB48-B117-ACF25F973404}"/>
              </a:ext>
            </a:extLst>
          </p:cNvPr>
          <p:cNvSpPr>
            <a:spLocks noGrp="1"/>
          </p:cNvSpPr>
          <p:nvPr>
            <p:ph type="sldNum" sz="quarter" idx="12"/>
          </p:nvPr>
        </p:nvSpPr>
        <p:spPr/>
        <p:txBody>
          <a:bodyPr/>
          <a:lstStyle/>
          <a:p>
            <a:fld id="{F3566A77-A4D1-4CFF-ADB8-2F1AA0359541}" type="slidenum">
              <a:rPr lang="fi-FI" noProof="0" smtClean="0"/>
              <a:t>5</a:t>
            </a:fld>
            <a:endParaRPr lang="fi-FI" noProof="0" dirty="0"/>
          </a:p>
        </p:txBody>
      </p:sp>
      <p:sp>
        <p:nvSpPr>
          <p:cNvPr id="6" name="Title 5">
            <a:extLst>
              <a:ext uri="{FF2B5EF4-FFF2-40B4-BE49-F238E27FC236}">
                <a16:creationId xmlns:a16="http://schemas.microsoft.com/office/drawing/2014/main" id="{CE1B4099-D98E-D477-4260-2ED1E16767C5}"/>
              </a:ext>
            </a:extLst>
          </p:cNvPr>
          <p:cNvSpPr>
            <a:spLocks noGrp="1"/>
          </p:cNvSpPr>
          <p:nvPr>
            <p:ph type="title"/>
          </p:nvPr>
        </p:nvSpPr>
        <p:spPr/>
        <p:txBody>
          <a:bodyPr/>
          <a:lstStyle/>
          <a:p>
            <a:r>
              <a:rPr lang="fi-FI" noProof="0" dirty="0"/>
              <a:t>Tiivistelmä</a:t>
            </a:r>
          </a:p>
        </p:txBody>
      </p:sp>
    </p:spTree>
    <p:extLst>
      <p:ext uri="{BB962C8B-B14F-4D97-AF65-F5344CB8AC3E}">
        <p14:creationId xmlns:p14="http://schemas.microsoft.com/office/powerpoint/2010/main" val="282863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51A15C-3751-69EF-09B2-AD813B766766}"/>
              </a:ext>
            </a:extLst>
          </p:cNvPr>
          <p:cNvSpPr>
            <a:spLocks noGrp="1"/>
          </p:cNvSpPr>
          <p:nvPr>
            <p:ph sz="half" idx="1"/>
          </p:nvPr>
        </p:nvSpPr>
        <p:spPr/>
        <p:txBody>
          <a:bodyPr/>
          <a:lstStyle/>
          <a:p>
            <a:r>
              <a:rPr lang="fi-FI" sz="1000" noProof="0" dirty="0"/>
              <a:t>Suomalainen tekstiili- ja muotiala on noussut TKI-toimintaa vahvistamalla ja monialaista kaupallista osaamista houkuttelemalla </a:t>
            </a:r>
            <a:r>
              <a:rPr lang="fi-FI" sz="1000" b="1" noProof="0" dirty="0"/>
              <a:t>kansainvälisesti tunnistetuksi, vastuulliseksi ja digitaalisesti skaalautuvaksi luovan talouden kärjeksi Euroopassa.</a:t>
            </a:r>
          </a:p>
          <a:p>
            <a:r>
              <a:rPr lang="fi-FI" sz="1000" noProof="0" dirty="0"/>
              <a:t>Alan yritykset hyödyntävät systemaattisesti kuluttaja- ja markkinalähtöistä </a:t>
            </a:r>
            <a:r>
              <a:rPr lang="fi-FI" sz="1000" noProof="0" dirty="0" err="1"/>
              <a:t>TKI:tä</a:t>
            </a:r>
            <a:r>
              <a:rPr lang="fi-FI" sz="1000" noProof="0" dirty="0"/>
              <a:t>, jossa brändi, design, data ja digitaaliset palvelut yhdistyvät kestävään liiketoimintaan. </a:t>
            </a:r>
            <a:r>
              <a:rPr lang="fi-FI" sz="1000" b="1" noProof="0" dirty="0"/>
              <a:t>Kehittämistyö ei perustu enää yksittäisiin suunnittelijavetoisiin ratkaisuihin, vaan tiimeihin, joissa luova suunnittelu, asiakasymmärrys, liiketoimintaosaaminen, kaupallistaminen ja digitaalinen kyvykkyys kohtaavat jo varhaisessa vaiheessa.</a:t>
            </a:r>
          </a:p>
          <a:p>
            <a:r>
              <a:rPr lang="fi-FI" sz="1000" noProof="0" dirty="0"/>
              <a:t>TKI-panostusten myötä alalle on </a:t>
            </a:r>
            <a:r>
              <a:rPr lang="fi-FI" sz="1000" b="1" noProof="0" dirty="0"/>
              <a:t>syntynyt uusia toimintamalleja, joissa luova osaaminen ja kaupallinen ja liiketoimintaosaaminen vahvistavat toisiaan</a:t>
            </a:r>
            <a:r>
              <a:rPr lang="fi-FI" sz="1000" noProof="0" dirty="0"/>
              <a:t>, ja yritysten kyky rakentaa skaalautuvia konsepteja, brändejä ja palveluita on merkittävästi parantunut. Tämä on lisännyt alan sisäistä osaamispääomaa ja tehnyt kehittämisestä pitkäjänteisempää ja strategisempaa.</a:t>
            </a:r>
          </a:p>
          <a:p>
            <a:endParaRPr lang="fi-FI" sz="1000" noProof="0" dirty="0"/>
          </a:p>
        </p:txBody>
      </p:sp>
      <p:sp>
        <p:nvSpPr>
          <p:cNvPr id="7" name="Content Placeholder 6">
            <a:extLst>
              <a:ext uri="{FF2B5EF4-FFF2-40B4-BE49-F238E27FC236}">
                <a16:creationId xmlns:a16="http://schemas.microsoft.com/office/drawing/2014/main" id="{78F50B7B-81DB-396F-2959-20935A181CC0}"/>
              </a:ext>
            </a:extLst>
          </p:cNvPr>
          <p:cNvSpPr>
            <a:spLocks noGrp="1"/>
          </p:cNvSpPr>
          <p:nvPr>
            <p:ph sz="half" idx="2"/>
          </p:nvPr>
        </p:nvSpPr>
        <p:spPr/>
        <p:txBody>
          <a:bodyPr/>
          <a:lstStyle/>
          <a:p>
            <a:r>
              <a:rPr lang="fi-FI" sz="1000" noProof="0" dirty="0"/>
              <a:t>Alan kehityksen myötä suomalaisesta tekstiili- ja muotialasta on noussut </a:t>
            </a:r>
            <a:r>
              <a:rPr lang="fi-FI" sz="1000" b="1" noProof="0" dirty="0"/>
              <a:t>kansainvälisesti tunnistettuja kasvuyrityksiä ja “kiitotähtiä”, </a:t>
            </a:r>
            <a:r>
              <a:rPr lang="fi-FI" sz="1000" noProof="0" dirty="0"/>
              <a:t>jotka ovat osoittaneet, että brändiin, designiin ja kuluttajaymmärrykseen perustuva liiketoiminta voi olla myös taloudellisesti uskottavaa ja kasvavaa. Näiden esimerkkien myötä alan </a:t>
            </a:r>
            <a:r>
              <a:rPr lang="fi-FI" sz="1000" b="1" noProof="0" dirty="0"/>
              <a:t>arvostus ja luottamus liiketoimintapotentiaaliin ovat vahvistuneet </a:t>
            </a:r>
            <a:r>
              <a:rPr lang="fi-FI" sz="1000" noProof="0" dirty="0"/>
              <a:t>rahoittajien, sijoittajien ja muiden keskeisten sidosryhmien silmissä ja avannut huomattavasti enemmän rahoitusmahdollisuuksia.</a:t>
            </a:r>
          </a:p>
          <a:p>
            <a:r>
              <a:rPr lang="fi-FI" sz="1000" b="1" noProof="0" dirty="0"/>
              <a:t>Tehostunut TKI-yhteistyö, poikkialaiset ekosysteemit ja paremmin alaa ymmärtävät rahoitusmallit </a:t>
            </a:r>
            <a:r>
              <a:rPr lang="fi-FI" sz="1000" noProof="0" dirty="0"/>
              <a:t>ovat synnyttäneet uusia vientituloja, työpaikkoja ja kansainvälisiä menestystarinoita, ja Suomesta on muodostunut kokoaan suurempi kestävän muodin, kuluttajabrändien ja luovan liiketoiminnan kokeilu- ja kehitysympäristö.</a:t>
            </a:r>
          </a:p>
        </p:txBody>
      </p:sp>
      <p:sp>
        <p:nvSpPr>
          <p:cNvPr id="4" name="Footer Placeholder 3">
            <a:extLst>
              <a:ext uri="{FF2B5EF4-FFF2-40B4-BE49-F238E27FC236}">
                <a16:creationId xmlns:a16="http://schemas.microsoft.com/office/drawing/2014/main" id="{A63D4D99-CF33-2998-5183-5A7E31E02946}"/>
              </a:ext>
            </a:extLst>
          </p:cNvPr>
          <p:cNvSpPr>
            <a:spLocks noGrp="1"/>
          </p:cNvSpPr>
          <p:nvPr>
            <p:ph type="ftr" sz="quarter" idx="11"/>
          </p:nvPr>
        </p:nvSpPr>
        <p:spPr/>
        <p:txBody>
          <a:bodyPr/>
          <a:lstStyle/>
          <a:p>
            <a:r>
              <a:rPr lang="fi-FI" noProof="0" dirty="0"/>
              <a:t>4front.fi</a:t>
            </a:r>
          </a:p>
        </p:txBody>
      </p:sp>
      <p:sp>
        <p:nvSpPr>
          <p:cNvPr id="5" name="Slide Number Placeholder 4">
            <a:extLst>
              <a:ext uri="{FF2B5EF4-FFF2-40B4-BE49-F238E27FC236}">
                <a16:creationId xmlns:a16="http://schemas.microsoft.com/office/drawing/2014/main" id="{4ECBF0D0-F545-73D0-990D-6A0DBAD8EE3A}"/>
              </a:ext>
            </a:extLst>
          </p:cNvPr>
          <p:cNvSpPr>
            <a:spLocks noGrp="1"/>
          </p:cNvSpPr>
          <p:nvPr>
            <p:ph type="sldNum" sz="quarter" idx="12"/>
          </p:nvPr>
        </p:nvSpPr>
        <p:spPr/>
        <p:txBody>
          <a:bodyPr/>
          <a:lstStyle/>
          <a:p>
            <a:fld id="{F3566A77-A4D1-4CFF-ADB8-2F1AA0359541}" type="slidenum">
              <a:rPr lang="fi-FI" noProof="0" smtClean="0"/>
              <a:t>6</a:t>
            </a:fld>
            <a:endParaRPr lang="fi-FI" noProof="0" dirty="0"/>
          </a:p>
        </p:txBody>
      </p:sp>
      <p:sp>
        <p:nvSpPr>
          <p:cNvPr id="6" name="Title 5">
            <a:extLst>
              <a:ext uri="{FF2B5EF4-FFF2-40B4-BE49-F238E27FC236}">
                <a16:creationId xmlns:a16="http://schemas.microsoft.com/office/drawing/2014/main" id="{0B19F8FE-5DDF-65F8-8915-94F580D4365A}"/>
              </a:ext>
            </a:extLst>
          </p:cNvPr>
          <p:cNvSpPr>
            <a:spLocks noGrp="1"/>
          </p:cNvSpPr>
          <p:nvPr>
            <p:ph type="title"/>
          </p:nvPr>
        </p:nvSpPr>
        <p:spPr/>
        <p:txBody>
          <a:bodyPr/>
          <a:lstStyle/>
          <a:p>
            <a:r>
              <a:rPr lang="fi-FI" noProof="0" dirty="0"/>
              <a:t>Tekstiili- ja muotialan </a:t>
            </a:r>
            <a:r>
              <a:rPr lang="fi-FI" noProof="0" dirty="0">
                <a:solidFill>
                  <a:schemeClr val="accent3"/>
                </a:solidFill>
              </a:rPr>
              <a:t>visio 2030</a:t>
            </a:r>
            <a:br>
              <a:rPr lang="fi-FI" noProof="0" dirty="0"/>
            </a:br>
            <a:endParaRPr lang="fi-FI" noProof="0" dirty="0"/>
          </a:p>
        </p:txBody>
      </p:sp>
    </p:spTree>
    <p:extLst>
      <p:ext uri="{BB962C8B-B14F-4D97-AF65-F5344CB8AC3E}">
        <p14:creationId xmlns:p14="http://schemas.microsoft.com/office/powerpoint/2010/main" val="100958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1BBB4-A25F-BDF7-D5CD-3119D32C48A2}"/>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B26506C-5C0E-479E-069D-2AF197FB1B86}"/>
              </a:ext>
            </a:extLst>
          </p:cNvPr>
          <p:cNvGraphicFramePr>
            <a:graphicFrameLocks noGrp="1"/>
          </p:cNvGraphicFramePr>
          <p:nvPr>
            <p:ph idx="1"/>
          </p:nvPr>
        </p:nvGraphicFramePr>
        <p:xfrm>
          <a:off x="588073" y="1260000"/>
          <a:ext cx="7927276" cy="3368040"/>
        </p:xfrm>
        <a:graphic>
          <a:graphicData uri="http://schemas.openxmlformats.org/drawingml/2006/table">
            <a:tbl>
              <a:tblPr firstRow="1" bandRow="1">
                <a:tableStyleId>{3B4B98B0-60AC-42C2-AFA5-B58CD77FA1E5}</a:tableStyleId>
              </a:tblPr>
              <a:tblGrid>
                <a:gridCol w="1457899">
                  <a:extLst>
                    <a:ext uri="{9D8B030D-6E8A-4147-A177-3AD203B41FA5}">
                      <a16:colId xmlns:a16="http://schemas.microsoft.com/office/drawing/2014/main" val="239379309"/>
                    </a:ext>
                  </a:extLst>
                </a:gridCol>
                <a:gridCol w="2640330">
                  <a:extLst>
                    <a:ext uri="{9D8B030D-6E8A-4147-A177-3AD203B41FA5}">
                      <a16:colId xmlns:a16="http://schemas.microsoft.com/office/drawing/2014/main" val="2196326784"/>
                    </a:ext>
                  </a:extLst>
                </a:gridCol>
                <a:gridCol w="3829047">
                  <a:extLst>
                    <a:ext uri="{9D8B030D-6E8A-4147-A177-3AD203B41FA5}">
                      <a16:colId xmlns:a16="http://schemas.microsoft.com/office/drawing/2014/main" val="1223524658"/>
                    </a:ext>
                  </a:extLst>
                </a:gridCol>
              </a:tblGrid>
              <a:tr h="370840">
                <a:tc>
                  <a:txBody>
                    <a:bodyPr/>
                    <a:lstStyle/>
                    <a:p>
                      <a:r>
                        <a:rPr lang="fi-FI" sz="1000" b="1" noProof="0" dirty="0"/>
                        <a:t>1. Alan </a:t>
                      </a:r>
                      <a:r>
                        <a:rPr lang="fi-FI" sz="1000" b="1" noProof="0" dirty="0" err="1"/>
                        <a:t>pk-</a:t>
                      </a:r>
                      <a:r>
                        <a:rPr lang="fi-FI" sz="1000" b="1" noProof="0" dirty="0"/>
                        <a:t> ja mikroyritykset osallistuvat aktiivisemmin TKI-toimintaan</a:t>
                      </a:r>
                    </a:p>
                  </a:txBody>
                  <a:tcPr/>
                </a:tc>
                <a:tc>
                  <a:txBody>
                    <a:bodyPr/>
                    <a:lstStyle/>
                    <a:p>
                      <a:r>
                        <a:rPr lang="fi-FI" sz="1000" b="0" i="1" noProof="0" dirty="0"/>
                        <a:t>Tekstiili- ja muotialan </a:t>
                      </a:r>
                      <a:r>
                        <a:rPr lang="fi-FI" sz="1000" b="0" i="1" noProof="0" dirty="0" err="1"/>
                        <a:t>pk-</a:t>
                      </a:r>
                      <a:r>
                        <a:rPr lang="fi-FI" sz="1000" b="0" i="1" noProof="0" dirty="0"/>
                        <a:t> ja mikroyritykset tunnistavat oman kehittämistyönsä TKI-luonteen ja hyödyntävät sitä systemaattisesti kasvun, kansainvälistymisen ja kilpailukyvyn rakentamisessa.</a:t>
                      </a:r>
                    </a:p>
                  </a:txBody>
                  <a:tcPr/>
                </a:tc>
                <a:tc>
                  <a:txBody>
                    <a:bodyPr/>
                    <a:lstStyle/>
                    <a:p>
                      <a:r>
                        <a:rPr lang="fi-FI" sz="1000" b="1" noProof="0" dirty="0"/>
                        <a:t>Keskeinen muutos:</a:t>
                      </a:r>
                    </a:p>
                    <a:p>
                      <a:pPr marL="171450" indent="-171450">
                        <a:buFont typeface="Arial" panose="020B0604020202020204" pitchFamily="34" charset="0"/>
                        <a:buChar char="•"/>
                      </a:pPr>
                      <a:r>
                        <a:rPr lang="fi-FI" sz="1000" b="0" noProof="0" dirty="0"/>
                        <a:t>Yritykset osallistuvat aktiivisesti alkuvaiheen yrityspalveluihin, ml. hautomojen, </a:t>
                      </a:r>
                      <a:r>
                        <a:rPr lang="fi-FI" sz="1000" b="0" noProof="0" dirty="0" err="1"/>
                        <a:t>kiihdyttämöiden</a:t>
                      </a:r>
                      <a:r>
                        <a:rPr lang="fi-FI" sz="1000" b="0" noProof="0" dirty="0"/>
                        <a:t> ja kehitysohjelmien toimintaan, joissa luova osaaminen yhdistyy liiketoiminta-, data- ja kaupallistamisosaamiseen.</a:t>
                      </a:r>
                    </a:p>
                    <a:p>
                      <a:pPr marL="171450" indent="-171450">
                        <a:buFont typeface="Arial" panose="020B0604020202020204" pitchFamily="34" charset="0"/>
                        <a:buChar char="•"/>
                      </a:pPr>
                      <a:r>
                        <a:rPr lang="fi-FI" sz="1000" b="0" noProof="0" dirty="0"/>
                        <a:t>Yritykset hakevat aktiivisesti TKI-rahoitusta.</a:t>
                      </a:r>
                    </a:p>
                    <a:p>
                      <a:pPr marL="171450" indent="-171450">
                        <a:buFont typeface="Arial" panose="020B0604020202020204" pitchFamily="34" charset="0"/>
                        <a:buChar char="•"/>
                      </a:pPr>
                      <a:r>
                        <a:rPr lang="fi-FI" sz="1000" b="0" noProof="0" dirty="0"/>
                        <a:t>Kehittämistyö siirtyy yksittäisistä projekteista tiimipohjaiseen, tavoitteelliseen </a:t>
                      </a:r>
                      <a:r>
                        <a:rPr lang="fi-FI" sz="1000" b="0" noProof="0" dirty="0" err="1"/>
                        <a:t>TKI:hin</a:t>
                      </a:r>
                      <a:r>
                        <a:rPr lang="fi-FI" sz="1000" b="0" noProof="0" dirty="0"/>
                        <a:t>.</a:t>
                      </a:r>
                    </a:p>
                  </a:txBody>
                  <a:tcPr/>
                </a:tc>
                <a:extLst>
                  <a:ext uri="{0D108BD9-81ED-4DB2-BD59-A6C34878D82A}">
                    <a16:rowId xmlns:a16="http://schemas.microsoft.com/office/drawing/2014/main" val="2800541268"/>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000" b="1" noProof="0" dirty="0"/>
                        <a:t>2. Työvoiman veto- ja pitovoima alalla vahvistuu</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000" b="0" i="1" kern="1200" noProof="0" dirty="0">
                          <a:solidFill>
                            <a:schemeClr val="tx1"/>
                          </a:solidFill>
                          <a:latin typeface="+mn-lt"/>
                          <a:ea typeface="+mn-ea"/>
                          <a:cs typeface="+mn-cs"/>
                        </a:rPr>
                        <a:t>Tekstiili- ja muotiala näyttäytyy houkuttelevana uraympäristönä, jossa luova, kaupallinen ja teknologinen osaaminen kohtaavat ja jossa on mahdollista rakentaa kansainvälisiä urapolkuja.</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000" b="1" i="0" kern="1200" noProof="0" dirty="0">
                          <a:solidFill>
                            <a:schemeClr val="tx1"/>
                          </a:solidFill>
                          <a:latin typeface="+mn-lt"/>
                          <a:ea typeface="+mn-ea"/>
                          <a:cs typeface="+mn-cs"/>
                        </a:rPr>
                        <a:t>Keskeinen muutos: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b="0" i="0" kern="1200" noProof="0" dirty="0">
                          <a:solidFill>
                            <a:schemeClr val="tx1"/>
                          </a:solidFill>
                          <a:latin typeface="+mn-lt"/>
                          <a:ea typeface="+mn-ea"/>
                          <a:cs typeface="+mn-cs"/>
                        </a:rPr>
                        <a:t>Alan yritykset kykenevät houkuttelemaan myös liiketoiminta- ja digiosaajia luovien ydinroolien rinnalle.</a:t>
                      </a:r>
                    </a:p>
                  </a:txBody>
                  <a:tcPr/>
                </a:tc>
                <a:extLst>
                  <a:ext uri="{0D108BD9-81ED-4DB2-BD59-A6C34878D82A}">
                    <a16:rowId xmlns:a16="http://schemas.microsoft.com/office/drawing/2014/main" val="4058756549"/>
                  </a:ext>
                </a:extLst>
              </a:tr>
              <a:tr h="41869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000" b="1" noProof="0" dirty="0"/>
                        <a:t>3. Kohti pitkäjänteisiä, strategisia ja poikkialaisia TKI-ekosysteemejä</a:t>
                      </a:r>
                    </a:p>
                  </a:txBody>
                  <a:tcPr/>
                </a:tc>
                <a:tc>
                  <a:txBody>
                    <a:bodyPr/>
                    <a:lstStyle/>
                    <a:p>
                      <a:pPr marL="0" algn="l" defTabSz="685800" rtl="0" eaLnBrk="1" latinLnBrk="0" hangingPunct="1"/>
                      <a:r>
                        <a:rPr lang="fi-FI" sz="1050" b="0" i="1" kern="1200" noProof="0" dirty="0">
                          <a:solidFill>
                            <a:schemeClr val="tx1"/>
                          </a:solidFill>
                          <a:latin typeface="+mn-lt"/>
                          <a:ea typeface="+mn-ea"/>
                          <a:cs typeface="+mn-cs"/>
                        </a:rPr>
                        <a:t>Tekstiili- ja muotialan TKI-toiminta perustuu pitkäjänteisiin, monialaisiin ja strategisiin ekosysteemeihin, jotka tukevat aineettoman arvonluonnin, brändien ja liiketoimintamallien kehittymistä yli yksittäisten hankkeiden.</a:t>
                      </a:r>
                    </a:p>
                  </a:txBody>
                  <a:tcPr/>
                </a:tc>
                <a:tc>
                  <a:txBody>
                    <a:bodyPr/>
                    <a:lstStyle/>
                    <a:p>
                      <a:pPr marL="0" algn="l" defTabSz="685800" rtl="0" eaLnBrk="1" latinLnBrk="0" hangingPunct="1"/>
                      <a:r>
                        <a:rPr lang="fi-FI" sz="1050" b="1" i="0" kern="1200" noProof="0" dirty="0">
                          <a:solidFill>
                            <a:schemeClr val="tx1"/>
                          </a:solidFill>
                          <a:latin typeface="+mn-lt"/>
                          <a:ea typeface="+mn-ea"/>
                          <a:cs typeface="+mn-cs"/>
                        </a:rPr>
                        <a:t>Keskeinen muutos:</a:t>
                      </a:r>
                    </a:p>
                    <a:p>
                      <a:pPr marL="171450" indent="-171450" algn="l" defTabSz="685800" rtl="0" eaLnBrk="1" latinLnBrk="0" hangingPunct="1">
                        <a:buFont typeface="Arial" panose="020B0604020202020204" pitchFamily="34" charset="0"/>
                        <a:buChar char="•"/>
                      </a:pPr>
                      <a:r>
                        <a:rPr lang="fi-FI" sz="1050" b="0" i="0" kern="1200" noProof="0" dirty="0">
                          <a:solidFill>
                            <a:schemeClr val="tx1"/>
                          </a:solidFill>
                          <a:latin typeface="+mn-lt"/>
                          <a:ea typeface="+mn-ea"/>
                          <a:cs typeface="+mn-cs"/>
                        </a:rPr>
                        <a:t>Ekosysteemit kytkeytyvät luontevasti digitaalisiin, luoviin ja kuluttajaliiketoiminnan kasvualoihin.</a:t>
                      </a:r>
                    </a:p>
                    <a:p>
                      <a:pPr marL="171450" indent="-171450" algn="l" defTabSz="685800" rtl="0" eaLnBrk="1" latinLnBrk="0" hangingPunct="1">
                        <a:buFont typeface="Arial" panose="020B0604020202020204" pitchFamily="34" charset="0"/>
                        <a:buChar char="•"/>
                      </a:pPr>
                      <a:r>
                        <a:rPr lang="fi-FI" sz="1050" b="0" i="0" kern="1200" noProof="0" dirty="0">
                          <a:solidFill>
                            <a:schemeClr val="tx1"/>
                          </a:solidFill>
                          <a:latin typeface="+mn-lt"/>
                          <a:ea typeface="+mn-ea"/>
                          <a:cs typeface="+mn-cs"/>
                        </a:rPr>
                        <a:t>Kansainväliset verkostot ja ohjelmat tukevat osaamisen ja rahoituksen virtaamista Suomeen.</a:t>
                      </a:r>
                    </a:p>
                  </a:txBody>
                  <a:tcPr/>
                </a:tc>
                <a:extLst>
                  <a:ext uri="{0D108BD9-81ED-4DB2-BD59-A6C34878D82A}">
                    <a16:rowId xmlns:a16="http://schemas.microsoft.com/office/drawing/2014/main" val="389587797"/>
                  </a:ext>
                </a:extLst>
              </a:tr>
            </a:tbl>
          </a:graphicData>
        </a:graphic>
      </p:graphicFrame>
      <p:sp>
        <p:nvSpPr>
          <p:cNvPr id="4" name="Footer Placeholder 3">
            <a:extLst>
              <a:ext uri="{FF2B5EF4-FFF2-40B4-BE49-F238E27FC236}">
                <a16:creationId xmlns:a16="http://schemas.microsoft.com/office/drawing/2014/main" id="{17C2F962-9717-E7D7-BE43-04EC5F39F4C2}"/>
              </a:ext>
            </a:extLst>
          </p:cNvPr>
          <p:cNvSpPr>
            <a:spLocks noGrp="1"/>
          </p:cNvSpPr>
          <p:nvPr>
            <p:ph type="ftr" sz="quarter" idx="11"/>
          </p:nvPr>
        </p:nvSpPr>
        <p:spPr/>
        <p:txBody>
          <a:bodyPr/>
          <a:lstStyle/>
          <a:p>
            <a:r>
              <a:rPr lang="fi-FI" noProof="0" dirty="0"/>
              <a:t>4front.fi</a:t>
            </a:r>
          </a:p>
        </p:txBody>
      </p:sp>
      <p:sp>
        <p:nvSpPr>
          <p:cNvPr id="5" name="Slide Number Placeholder 4">
            <a:extLst>
              <a:ext uri="{FF2B5EF4-FFF2-40B4-BE49-F238E27FC236}">
                <a16:creationId xmlns:a16="http://schemas.microsoft.com/office/drawing/2014/main" id="{9C4620EA-3C54-1D5D-DFC2-6E625CE1D234}"/>
              </a:ext>
            </a:extLst>
          </p:cNvPr>
          <p:cNvSpPr>
            <a:spLocks noGrp="1"/>
          </p:cNvSpPr>
          <p:nvPr>
            <p:ph type="sldNum" sz="quarter" idx="12"/>
          </p:nvPr>
        </p:nvSpPr>
        <p:spPr/>
        <p:txBody>
          <a:bodyPr/>
          <a:lstStyle/>
          <a:p>
            <a:fld id="{F3566A77-A4D1-4CFF-ADB8-2F1AA0359541}" type="slidenum">
              <a:rPr lang="fi-FI" noProof="0" smtClean="0"/>
              <a:t>7</a:t>
            </a:fld>
            <a:endParaRPr lang="fi-FI" noProof="0" dirty="0"/>
          </a:p>
        </p:txBody>
      </p:sp>
      <p:sp>
        <p:nvSpPr>
          <p:cNvPr id="6" name="Title 5">
            <a:extLst>
              <a:ext uri="{FF2B5EF4-FFF2-40B4-BE49-F238E27FC236}">
                <a16:creationId xmlns:a16="http://schemas.microsoft.com/office/drawing/2014/main" id="{205A2D7E-9253-C5FA-5D9E-8D096DE1AFD9}"/>
              </a:ext>
            </a:extLst>
          </p:cNvPr>
          <p:cNvSpPr>
            <a:spLocks noGrp="1"/>
          </p:cNvSpPr>
          <p:nvPr>
            <p:ph type="title"/>
          </p:nvPr>
        </p:nvSpPr>
        <p:spPr/>
        <p:txBody>
          <a:bodyPr/>
          <a:lstStyle/>
          <a:p>
            <a:r>
              <a:rPr lang="fi-FI" sz="2400" noProof="0" dirty="0">
                <a:solidFill>
                  <a:schemeClr val="accent3"/>
                </a:solidFill>
              </a:rPr>
              <a:t>Muutostavoitteet </a:t>
            </a:r>
            <a:r>
              <a:rPr lang="fi-FI" sz="2400" noProof="0" dirty="0"/>
              <a:t>ekosysteemin kehittämiseksi ja yritysten valmiuksien vahvistamiseksi</a:t>
            </a:r>
            <a:endParaRPr lang="fi-FI" sz="2400" noProof="0" dirty="0">
              <a:solidFill>
                <a:schemeClr val="accent4">
                  <a:lumMod val="75000"/>
                </a:schemeClr>
              </a:solidFill>
            </a:endParaRPr>
          </a:p>
        </p:txBody>
      </p:sp>
    </p:spTree>
    <p:extLst>
      <p:ext uri="{BB962C8B-B14F-4D97-AF65-F5344CB8AC3E}">
        <p14:creationId xmlns:p14="http://schemas.microsoft.com/office/powerpoint/2010/main" val="190873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4E91F-0702-FB14-3D29-F44A3C2A1ED1}"/>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E9260D7-6CCB-A4E0-3C21-854493DDB2D2}"/>
              </a:ext>
            </a:extLst>
          </p:cNvPr>
          <p:cNvGraphicFramePr>
            <a:graphicFrameLocks noGrp="1"/>
          </p:cNvGraphicFramePr>
          <p:nvPr>
            <p:ph idx="1"/>
          </p:nvPr>
        </p:nvGraphicFramePr>
        <p:xfrm>
          <a:off x="589661" y="1159668"/>
          <a:ext cx="7925688" cy="3733800"/>
        </p:xfrm>
        <a:graphic>
          <a:graphicData uri="http://schemas.openxmlformats.org/drawingml/2006/table">
            <a:tbl>
              <a:tblPr firstRow="1" bandRow="1">
                <a:tableStyleId>{3B4B98B0-60AC-42C2-AFA5-B58CD77FA1E5}</a:tableStyleId>
              </a:tblPr>
              <a:tblGrid>
                <a:gridCol w="1547751">
                  <a:extLst>
                    <a:ext uri="{9D8B030D-6E8A-4147-A177-3AD203B41FA5}">
                      <a16:colId xmlns:a16="http://schemas.microsoft.com/office/drawing/2014/main" val="239379309"/>
                    </a:ext>
                  </a:extLst>
                </a:gridCol>
                <a:gridCol w="2815741">
                  <a:extLst>
                    <a:ext uri="{9D8B030D-6E8A-4147-A177-3AD203B41FA5}">
                      <a16:colId xmlns:a16="http://schemas.microsoft.com/office/drawing/2014/main" val="2196326784"/>
                    </a:ext>
                  </a:extLst>
                </a:gridCol>
                <a:gridCol w="3562196">
                  <a:extLst>
                    <a:ext uri="{9D8B030D-6E8A-4147-A177-3AD203B41FA5}">
                      <a16:colId xmlns:a16="http://schemas.microsoft.com/office/drawing/2014/main" val="2619315004"/>
                    </a:ext>
                  </a:extLst>
                </a:gridCol>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000" b="1" noProof="0" dirty="0"/>
                        <a:t>4. Rahoittajien ja julkisten toimijoiden ymmärrys luovasta ja kuluttajalähtöisestä </a:t>
                      </a:r>
                      <a:r>
                        <a:rPr lang="fi-FI" sz="1000" b="1" noProof="0" dirty="0" err="1"/>
                        <a:t>TKI:stä</a:t>
                      </a:r>
                      <a:r>
                        <a:rPr lang="fi-FI" sz="1000" b="1" noProof="0" dirty="0"/>
                        <a:t> kasvaa</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050" b="0" i="1" kern="1200" noProof="0" dirty="0">
                          <a:solidFill>
                            <a:schemeClr val="tx1"/>
                          </a:solidFill>
                          <a:latin typeface="+mn-lt"/>
                          <a:ea typeface="+mn-ea"/>
                          <a:cs typeface="+mn-cs"/>
                        </a:rPr>
                        <a:t>Julkiset ja yksityiset rahoittajat, viranomaiset ja kehitystoimijat tunnistavat paremmin luovien alojen ja kuluttajalähtöisten yritysten </a:t>
                      </a:r>
                      <a:r>
                        <a:rPr lang="fi-FI" sz="1050" b="0" i="1" kern="1200" noProof="0" dirty="0" err="1">
                          <a:solidFill>
                            <a:schemeClr val="tx1"/>
                          </a:solidFill>
                          <a:latin typeface="+mn-lt"/>
                          <a:ea typeface="+mn-ea"/>
                          <a:cs typeface="+mn-cs"/>
                        </a:rPr>
                        <a:t>TKI:n</a:t>
                      </a:r>
                      <a:r>
                        <a:rPr lang="fi-FI" sz="1050" b="0" i="1" kern="1200" noProof="0" dirty="0">
                          <a:solidFill>
                            <a:schemeClr val="tx1"/>
                          </a:solidFill>
                          <a:latin typeface="+mn-lt"/>
                          <a:ea typeface="+mn-ea"/>
                          <a:cs typeface="+mn-cs"/>
                        </a:rPr>
                        <a:t> erityisluonteen, jossa riskit, aikajänteet ja arvonluonti poikkeavat teknologialähtöisestä </a:t>
                      </a:r>
                      <a:r>
                        <a:rPr lang="fi-FI" sz="1050" b="0" i="1" kern="1200" noProof="0" dirty="0" err="1">
                          <a:solidFill>
                            <a:schemeClr val="tx1"/>
                          </a:solidFill>
                          <a:latin typeface="+mn-lt"/>
                          <a:ea typeface="+mn-ea"/>
                          <a:cs typeface="+mn-cs"/>
                        </a:rPr>
                        <a:t>TKI:stä</a:t>
                      </a:r>
                      <a:r>
                        <a:rPr lang="fi-FI" sz="1050" b="0" i="1" kern="1200" noProof="0" dirty="0">
                          <a:solidFill>
                            <a:schemeClr val="tx1"/>
                          </a:solidFill>
                          <a:latin typeface="+mn-lt"/>
                          <a:ea typeface="+mn-ea"/>
                          <a:cs typeface="+mn-cs"/>
                        </a:rPr>
                        <a:t>.</a:t>
                      </a:r>
                    </a:p>
                  </a:txBody>
                  <a:tcPr/>
                </a:tc>
                <a:tc>
                  <a:txBody>
                    <a:bodyPr/>
                    <a:lstStyle/>
                    <a:p>
                      <a:r>
                        <a:rPr lang="fi-FI" sz="1050" b="1" noProof="0" dirty="0"/>
                        <a:t>Keskeinen muutos:</a:t>
                      </a:r>
                      <a:endParaRPr lang="fi-FI" sz="1050" noProof="0" dirty="0"/>
                    </a:p>
                    <a:p>
                      <a:pPr marL="171450" indent="-171450">
                        <a:buFont typeface="Arial" panose="020B0604020202020204" pitchFamily="34" charset="0"/>
                        <a:buChar char="•"/>
                      </a:pPr>
                      <a:r>
                        <a:rPr lang="fi-FI" sz="1050" b="0" noProof="0" dirty="0"/>
                        <a:t>Rahoitusinstrumenteissa huomioidaan aineettomat investoinnin laajemmin ymmärrettynä kuin vain TKI (ml. brändin rakentaminen, kuluttajatutkimus).</a:t>
                      </a:r>
                    </a:p>
                    <a:p>
                      <a:pPr marL="171450" indent="-171450">
                        <a:buFont typeface="Arial" panose="020B0604020202020204" pitchFamily="34" charset="0"/>
                        <a:buChar char="•"/>
                      </a:pPr>
                      <a:r>
                        <a:rPr lang="fi-FI" sz="1050" b="0" noProof="0" dirty="0"/>
                        <a:t>Julkinen TKI-rahoitus mahdollistaa yksityisen riskirahoituksen </a:t>
                      </a:r>
                      <a:r>
                        <a:rPr lang="fi-FI" sz="1050" b="0" noProof="0" dirty="0" err="1"/>
                        <a:t>vivuttamisen</a:t>
                      </a:r>
                      <a:r>
                        <a:rPr lang="fi-FI" sz="1050" b="0" noProof="0" dirty="0"/>
                        <a:t>.</a:t>
                      </a:r>
                    </a:p>
                    <a:p>
                      <a:pPr marL="171450" indent="-171450">
                        <a:buFont typeface="Arial" panose="020B0604020202020204" pitchFamily="34" charset="0"/>
                        <a:buChar char="•"/>
                      </a:pPr>
                      <a:endParaRPr lang="fi-FI" sz="1050" b="0" noProof="0" dirty="0"/>
                    </a:p>
                  </a:txBody>
                  <a:tcPr/>
                </a:tc>
                <a:extLst>
                  <a:ext uri="{0D108BD9-81ED-4DB2-BD59-A6C34878D82A}">
                    <a16:rowId xmlns:a16="http://schemas.microsoft.com/office/drawing/2014/main" val="2800541268"/>
                  </a:ext>
                </a:extLst>
              </a:tr>
              <a:tr h="370840">
                <a:tc>
                  <a:txBody>
                    <a:bodyPr/>
                    <a:lstStyle/>
                    <a:p>
                      <a:r>
                        <a:rPr lang="fi-FI" sz="1000" b="1" noProof="0" dirty="0"/>
                        <a:t>5. TKI-rahoitus tukee monipuolisesti aineetonta arvonluontia</a:t>
                      </a:r>
                    </a:p>
                  </a:txBody>
                  <a:tcPr/>
                </a:tc>
                <a:tc>
                  <a:txBody>
                    <a:bodyPr/>
                    <a:lstStyle/>
                    <a:p>
                      <a:r>
                        <a:rPr lang="fi-FI" sz="1050" b="0" i="1" noProof="0" dirty="0"/>
                        <a:t>TKI-rahoitus mahdollistaa kehittämisen myös pienille aineettomaan arvonluontiin keskittyville yrityksille.</a:t>
                      </a:r>
                    </a:p>
                  </a:txBody>
                  <a:tcPr/>
                </a:tc>
                <a:tc>
                  <a:txBody>
                    <a:bodyPr/>
                    <a:lstStyle/>
                    <a:p>
                      <a:r>
                        <a:rPr lang="fi-FI" sz="1050" b="1" noProof="0" dirty="0"/>
                        <a:t>Keskeinen muutos:</a:t>
                      </a:r>
                    </a:p>
                    <a:p>
                      <a:pPr marL="171450" indent="-171450">
                        <a:buFont typeface="Arial" panose="020B0604020202020204" pitchFamily="34" charset="0"/>
                        <a:buChar char="•"/>
                      </a:pPr>
                      <a:r>
                        <a:rPr lang="fi-FI" sz="1050" b="0" noProof="0" dirty="0"/>
                        <a:t>Innovaatiorahoituksen ja kevyempien instrumenttien rooli vahvistuu.</a:t>
                      </a:r>
                    </a:p>
                    <a:p>
                      <a:pPr marL="171450" indent="-171450">
                        <a:buFont typeface="Arial" panose="020B0604020202020204" pitchFamily="34" charset="0"/>
                        <a:buChar char="•"/>
                      </a:pPr>
                      <a:r>
                        <a:rPr lang="fi-FI" sz="1050" b="0" noProof="0" dirty="0"/>
                        <a:t>Rahoitus tukee nimenomaan uuden, pysyvän kehityskyvykkyyden syntymistä, ei pelkästään yksittäisiä teknisiä ratkaisuja.</a:t>
                      </a:r>
                    </a:p>
                    <a:p>
                      <a:pPr marL="171450" indent="-171450">
                        <a:buFont typeface="Arial" panose="020B0604020202020204" pitchFamily="34" charset="0"/>
                        <a:buChar char="•"/>
                      </a:pPr>
                      <a:endParaRPr lang="fi-FI" sz="1050" b="0" noProof="0" dirty="0"/>
                    </a:p>
                  </a:txBody>
                  <a:tcPr/>
                </a:tc>
                <a:extLst>
                  <a:ext uri="{0D108BD9-81ED-4DB2-BD59-A6C34878D82A}">
                    <a16:rowId xmlns:a16="http://schemas.microsoft.com/office/drawing/2014/main" val="4058756549"/>
                  </a:ext>
                </a:extLst>
              </a:tr>
              <a:tr h="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000" b="1" noProof="0" dirty="0"/>
                        <a:t>6. TKI-palvelut tukevat poikkiosaavia tiimejä ja tunnistavat luovien alojen kehitystyön </a:t>
                      </a:r>
                      <a:r>
                        <a:rPr lang="fi-FI" sz="1000" b="1" noProof="0" dirty="0" err="1"/>
                        <a:t>TKI:ksi</a:t>
                      </a:r>
                      <a:endParaRPr lang="fi-FI" sz="1000" b="1" noProof="0" dirty="0"/>
                    </a:p>
                  </a:txBody>
                  <a:tcPr/>
                </a:tc>
                <a:tc>
                  <a:txBody>
                    <a:bodyPr/>
                    <a:lstStyle/>
                    <a:p>
                      <a:pPr marL="0" algn="l" defTabSz="685800" rtl="0" eaLnBrk="1" latinLnBrk="0" hangingPunct="1"/>
                      <a:r>
                        <a:rPr lang="fi-FI" sz="1000" b="0" i="1" kern="1200" noProof="0" dirty="0">
                          <a:solidFill>
                            <a:schemeClr val="tx1"/>
                          </a:solidFill>
                          <a:latin typeface="+mn-lt"/>
                          <a:ea typeface="+mn-ea"/>
                          <a:cs typeface="+mn-cs"/>
                        </a:rPr>
                        <a:t>TKI-tuki ja -palvelut on rakennettu siten, että ne mahdollistavat ja kannustavat poikkiosaavien tiimien syntyä, eivätkä rajaudu yksittäiseen teknologiaan tai toimialaan. Rahoittajien ja TKI-palveluita tarjoavien organisaatioiden ymmärrys luovien alojen erityispiirteistä kehittyy.</a:t>
                      </a:r>
                      <a:endParaRPr lang="fi-FI" sz="1000" b="0" kern="1200" noProof="0" dirty="0">
                        <a:solidFill>
                          <a:schemeClr val="tx1"/>
                        </a:solidFill>
                        <a:latin typeface="+mn-lt"/>
                        <a:ea typeface="+mn-ea"/>
                        <a:cs typeface="+mn-cs"/>
                      </a:endParaRPr>
                    </a:p>
                  </a:txBody>
                  <a:tcPr/>
                </a:tc>
                <a:tc>
                  <a:txBody>
                    <a:bodyPr/>
                    <a:lstStyle/>
                    <a:p>
                      <a:pPr marL="0" algn="l" defTabSz="685800" rtl="0" eaLnBrk="1" latinLnBrk="0" hangingPunct="1"/>
                      <a:r>
                        <a:rPr lang="fi-FI" sz="1000" b="1" kern="1200" noProof="0" dirty="0">
                          <a:solidFill>
                            <a:schemeClr val="tx1"/>
                          </a:solidFill>
                          <a:latin typeface="+mn-lt"/>
                          <a:ea typeface="+mn-ea"/>
                          <a:cs typeface="+mn-cs"/>
                        </a:rPr>
                        <a:t>Keskeinen muutos: </a:t>
                      </a:r>
                    </a:p>
                    <a:p>
                      <a:pPr marL="171450" indent="-171450">
                        <a:buFont typeface="Arial" panose="020B0604020202020204" pitchFamily="34" charset="0"/>
                        <a:buChar char="•"/>
                      </a:pPr>
                      <a:r>
                        <a:rPr lang="fi-FI" sz="1000" noProof="0" dirty="0"/>
                        <a:t>Alkuvaiheen yrityspalvelut (esim. hautomo- ja </a:t>
                      </a:r>
                      <a:r>
                        <a:rPr lang="fi-FI" sz="1000" noProof="0" dirty="0" err="1"/>
                        <a:t>kiihdyttämötoiminta</a:t>
                      </a:r>
                      <a:r>
                        <a:rPr lang="fi-FI" sz="1000" noProof="0" dirty="0"/>
                        <a:t>) toimivat </a:t>
                      </a:r>
                      <a:r>
                        <a:rPr lang="fi-FI" sz="1000" b="0" noProof="0" dirty="0"/>
                        <a:t>sillanrakentajana</a:t>
                      </a:r>
                      <a:r>
                        <a:rPr lang="fi-FI" sz="1000" noProof="0" dirty="0"/>
                        <a:t> luovan suunnittelun, liiketoiminnan ja digitaalisen kehittämisen välillä.</a:t>
                      </a:r>
                    </a:p>
                    <a:p>
                      <a:pPr marL="171450" indent="-171450">
                        <a:buFont typeface="Arial" panose="020B0604020202020204" pitchFamily="34" charset="0"/>
                        <a:buChar char="•"/>
                      </a:pPr>
                      <a:r>
                        <a:rPr lang="fi-FI" sz="1000" noProof="0" dirty="0"/>
                        <a:t>Alan yritykset saavat enemmän julkista rahoitusta.</a:t>
                      </a:r>
                    </a:p>
                    <a:p>
                      <a:pPr marL="171450" indent="-171450">
                        <a:buFont typeface="Arial" panose="020B0604020202020204" pitchFamily="34" charset="0"/>
                        <a:buChar char="•"/>
                      </a:pPr>
                      <a:r>
                        <a:rPr lang="fi-FI" sz="1000" noProof="0" dirty="0"/>
                        <a:t>Yrityksille on tarjolla selkeitä kehityspolkuja ideasta konseptiin, pilotointiin ja skaalautumiseen.</a:t>
                      </a:r>
                    </a:p>
                  </a:txBody>
                  <a:tcPr/>
                </a:tc>
                <a:extLst>
                  <a:ext uri="{0D108BD9-81ED-4DB2-BD59-A6C34878D82A}">
                    <a16:rowId xmlns:a16="http://schemas.microsoft.com/office/drawing/2014/main" val="261613842"/>
                  </a:ext>
                </a:extLst>
              </a:tr>
            </a:tbl>
          </a:graphicData>
        </a:graphic>
      </p:graphicFrame>
      <p:sp>
        <p:nvSpPr>
          <p:cNvPr id="4" name="Footer Placeholder 3">
            <a:extLst>
              <a:ext uri="{FF2B5EF4-FFF2-40B4-BE49-F238E27FC236}">
                <a16:creationId xmlns:a16="http://schemas.microsoft.com/office/drawing/2014/main" id="{0782BDA7-EBAA-9265-92B9-D3B86C0CE55D}"/>
              </a:ext>
            </a:extLst>
          </p:cNvPr>
          <p:cNvSpPr>
            <a:spLocks noGrp="1"/>
          </p:cNvSpPr>
          <p:nvPr>
            <p:ph type="ftr" sz="quarter" idx="11"/>
          </p:nvPr>
        </p:nvSpPr>
        <p:spPr/>
        <p:txBody>
          <a:bodyPr/>
          <a:lstStyle/>
          <a:p>
            <a:r>
              <a:rPr lang="fi-FI" noProof="0" dirty="0"/>
              <a:t>4front.fi</a:t>
            </a:r>
          </a:p>
        </p:txBody>
      </p:sp>
      <p:sp>
        <p:nvSpPr>
          <p:cNvPr id="5" name="Slide Number Placeholder 4">
            <a:extLst>
              <a:ext uri="{FF2B5EF4-FFF2-40B4-BE49-F238E27FC236}">
                <a16:creationId xmlns:a16="http://schemas.microsoft.com/office/drawing/2014/main" id="{461F032C-18BF-8D70-6651-8FCABE39CB14}"/>
              </a:ext>
            </a:extLst>
          </p:cNvPr>
          <p:cNvSpPr>
            <a:spLocks noGrp="1"/>
          </p:cNvSpPr>
          <p:nvPr>
            <p:ph type="sldNum" sz="quarter" idx="12"/>
          </p:nvPr>
        </p:nvSpPr>
        <p:spPr/>
        <p:txBody>
          <a:bodyPr/>
          <a:lstStyle/>
          <a:p>
            <a:fld id="{F3566A77-A4D1-4CFF-ADB8-2F1AA0359541}" type="slidenum">
              <a:rPr lang="fi-FI" noProof="0" smtClean="0"/>
              <a:t>8</a:t>
            </a:fld>
            <a:endParaRPr lang="fi-FI" noProof="0" dirty="0"/>
          </a:p>
        </p:txBody>
      </p:sp>
      <p:sp>
        <p:nvSpPr>
          <p:cNvPr id="6" name="Title 5">
            <a:extLst>
              <a:ext uri="{FF2B5EF4-FFF2-40B4-BE49-F238E27FC236}">
                <a16:creationId xmlns:a16="http://schemas.microsoft.com/office/drawing/2014/main" id="{E94AEBB0-1DCA-DAF5-3791-2885B5F2C895}"/>
              </a:ext>
            </a:extLst>
          </p:cNvPr>
          <p:cNvSpPr>
            <a:spLocks noGrp="1"/>
          </p:cNvSpPr>
          <p:nvPr>
            <p:ph type="title"/>
          </p:nvPr>
        </p:nvSpPr>
        <p:spPr/>
        <p:txBody>
          <a:bodyPr/>
          <a:lstStyle/>
          <a:p>
            <a:r>
              <a:rPr lang="fi-FI" sz="2400" noProof="0" dirty="0">
                <a:solidFill>
                  <a:schemeClr val="accent3"/>
                </a:solidFill>
              </a:rPr>
              <a:t>Muutostavoitteet</a:t>
            </a:r>
            <a:r>
              <a:rPr lang="fi-FI" sz="2400" noProof="0" dirty="0"/>
              <a:t> rahoituspalveluiden kehittämiseksi</a:t>
            </a:r>
          </a:p>
        </p:txBody>
      </p:sp>
    </p:spTree>
    <p:extLst>
      <p:ext uri="{BB962C8B-B14F-4D97-AF65-F5344CB8AC3E}">
        <p14:creationId xmlns:p14="http://schemas.microsoft.com/office/powerpoint/2010/main" val="23830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1F4F90-3851-6F33-D170-D84FC5A35D99}"/>
              </a:ext>
            </a:extLst>
          </p:cNvPr>
          <p:cNvSpPr>
            <a:spLocks noGrp="1"/>
          </p:cNvSpPr>
          <p:nvPr>
            <p:ph idx="1"/>
          </p:nvPr>
        </p:nvSpPr>
        <p:spPr/>
        <p:txBody>
          <a:bodyPr/>
          <a:lstStyle/>
          <a:p>
            <a:pPr marL="328613" indent="-342900">
              <a:buFont typeface="+mj-lt"/>
              <a:buAutoNum type="arabicPeriod"/>
            </a:pPr>
            <a:r>
              <a:rPr lang="fi-FI" sz="1200" b="1" noProof="0" dirty="0"/>
              <a:t>TKI-polun kirkastaminen yrityksille ja aloitteleville tiimeille	</a:t>
            </a:r>
          </a:p>
          <a:p>
            <a:pPr lvl="1"/>
            <a:r>
              <a:rPr lang="fi-FI" sz="1200" noProof="0" dirty="0"/>
              <a:t>Laaditaan visuaalinen “muotialan TKI-polku”, jossa mukana konkreettisia case-esimerkkejä</a:t>
            </a:r>
          </a:p>
          <a:p>
            <a:pPr lvl="1"/>
            <a:r>
              <a:rPr lang="fi-FI" sz="1200" dirty="0"/>
              <a:t>Tekstiili- ja muotialalle suunnatuiden r</a:t>
            </a:r>
            <a:r>
              <a:rPr lang="fi-FI" sz="1200" noProof="0" dirty="0" err="1"/>
              <a:t>ahoitusklinikoiden</a:t>
            </a:r>
            <a:r>
              <a:rPr lang="fi-FI" sz="1200" noProof="0" dirty="0"/>
              <a:t> ja </a:t>
            </a:r>
            <a:r>
              <a:rPr lang="fi-FI" sz="1200" noProof="0" dirty="0" err="1"/>
              <a:t>pre</a:t>
            </a:r>
            <a:r>
              <a:rPr lang="fi-FI" sz="1200" noProof="0" dirty="0"/>
              <a:t>-</a:t>
            </a:r>
            <a:r>
              <a:rPr lang="fi-FI" sz="1200" noProof="0" dirty="0" err="1"/>
              <a:t>screening</a:t>
            </a:r>
            <a:r>
              <a:rPr lang="fi-FI" sz="1200" noProof="0" dirty="0"/>
              <a:t>-palvelun kehittäminen</a:t>
            </a:r>
          </a:p>
          <a:p>
            <a:pPr lvl="1"/>
            <a:r>
              <a:rPr lang="fi-FI" sz="1200" noProof="0" dirty="0"/>
              <a:t>Kartoitetaan ja selvitetään millaisia erityisesti luoville aloille soveltuvia neuvonta- ja sparrauspalveluita ja ekosysteemi- ja verkostomahdollisuuksia on olemassa ja ohjataan jäsen yrityksiä aktiivisesti niiden pariin.</a:t>
            </a:r>
          </a:p>
          <a:p>
            <a:pPr marL="342900" indent="-342900">
              <a:buFont typeface="+mj-lt"/>
              <a:buAutoNum type="arabicPeriod"/>
            </a:pPr>
            <a:r>
              <a:rPr lang="fi-FI" sz="1200" b="1" noProof="0" dirty="0"/>
              <a:t>Kehitetään ekosysteemiä aktiivisesti ja kartoitetaan myös kansainväliset mahdollisuudet</a:t>
            </a:r>
          </a:p>
          <a:p>
            <a:pPr lvl="1"/>
            <a:r>
              <a:rPr lang="fi-FI" sz="1200" noProof="0" dirty="0"/>
              <a:t>Jatketaan strategista dialogia ja TKI-yhteistyötä alan toimijoiden kanssa (korkeakoulut, rahoittajat, EIT KIC </a:t>
            </a:r>
            <a:r>
              <a:rPr lang="fi-FI" sz="1200" noProof="0" dirty="0" err="1"/>
              <a:t>jne</a:t>
            </a:r>
            <a:r>
              <a:rPr lang="fi-FI" sz="1200" noProof="0" dirty="0"/>
              <a:t>) ja varmistetaan, että alan yritykset ovat mukana relevanteissa verkostoissa.</a:t>
            </a:r>
          </a:p>
          <a:p>
            <a:pPr lvl="1"/>
            <a:r>
              <a:rPr lang="fi-FI" sz="1200" noProof="0" dirty="0"/>
              <a:t>Luodaan yhteisiä tapahtumia ja alustoja monialaisten osaajien kohtaamiselle.</a:t>
            </a:r>
          </a:p>
          <a:p>
            <a:pPr lvl="1"/>
            <a:r>
              <a:rPr lang="fi-FI" sz="1200" dirty="0"/>
              <a:t>Mentori-/ vertaisverkoston luominen.</a:t>
            </a:r>
            <a:endParaRPr lang="fi-FI" sz="1200" noProof="0" dirty="0"/>
          </a:p>
          <a:p>
            <a:pPr lvl="1"/>
            <a:r>
              <a:rPr lang="fi-FI" sz="1200" noProof="0" dirty="0"/>
              <a:t>Selvitetään EU-tason (esim. Creative Europe) rahoitusmahdollisuuksia yrityspalveluiden tai –verkostojen tukemiseksi. Selvitettävä erityisesti mahdollisuuksia osallistua kansainvälisiin konsortioihin edelläkävijämaiden kanssa (Tanska, Ruotsi), jotta opit voidaan hyödyntää.</a:t>
            </a:r>
            <a:endParaRPr lang="fi-FI" sz="1200" b="1" noProof="0" dirty="0"/>
          </a:p>
          <a:p>
            <a:pPr marL="342900" indent="-342900">
              <a:buFont typeface="+mj-lt"/>
              <a:buAutoNum type="arabicPeriod"/>
            </a:pPr>
            <a:endParaRPr lang="fi-FI" sz="1200" noProof="0" dirty="0"/>
          </a:p>
        </p:txBody>
      </p:sp>
      <p:sp>
        <p:nvSpPr>
          <p:cNvPr id="3" name="Footer Placeholder 2">
            <a:extLst>
              <a:ext uri="{FF2B5EF4-FFF2-40B4-BE49-F238E27FC236}">
                <a16:creationId xmlns:a16="http://schemas.microsoft.com/office/drawing/2014/main" id="{B980D671-4823-537E-B116-4C9C71BAFF7C}"/>
              </a:ext>
            </a:extLst>
          </p:cNvPr>
          <p:cNvSpPr>
            <a:spLocks noGrp="1"/>
          </p:cNvSpPr>
          <p:nvPr>
            <p:ph type="ftr" sz="quarter" idx="11"/>
          </p:nvPr>
        </p:nvSpPr>
        <p:spPr/>
        <p:txBody>
          <a:bodyPr/>
          <a:lstStyle/>
          <a:p>
            <a:r>
              <a:rPr lang="fi-FI" noProof="0" dirty="0"/>
              <a:t>4front.fi</a:t>
            </a:r>
          </a:p>
        </p:txBody>
      </p:sp>
      <p:sp>
        <p:nvSpPr>
          <p:cNvPr id="4" name="Slide Number Placeholder 3">
            <a:extLst>
              <a:ext uri="{FF2B5EF4-FFF2-40B4-BE49-F238E27FC236}">
                <a16:creationId xmlns:a16="http://schemas.microsoft.com/office/drawing/2014/main" id="{D671824C-19C3-92EB-2294-9546B29721F0}"/>
              </a:ext>
            </a:extLst>
          </p:cNvPr>
          <p:cNvSpPr>
            <a:spLocks noGrp="1"/>
          </p:cNvSpPr>
          <p:nvPr>
            <p:ph type="sldNum" sz="quarter" idx="12"/>
          </p:nvPr>
        </p:nvSpPr>
        <p:spPr/>
        <p:txBody>
          <a:bodyPr/>
          <a:lstStyle/>
          <a:p>
            <a:fld id="{F3566A77-A4D1-4CFF-ADB8-2F1AA0359541}" type="slidenum">
              <a:rPr lang="fi-FI" noProof="0" smtClean="0"/>
              <a:t>9</a:t>
            </a:fld>
            <a:endParaRPr lang="fi-FI" noProof="0" dirty="0"/>
          </a:p>
        </p:txBody>
      </p:sp>
      <p:sp>
        <p:nvSpPr>
          <p:cNvPr id="5" name="Title 4">
            <a:extLst>
              <a:ext uri="{FF2B5EF4-FFF2-40B4-BE49-F238E27FC236}">
                <a16:creationId xmlns:a16="http://schemas.microsoft.com/office/drawing/2014/main" id="{A76EB2DC-7AD3-9754-EC7B-9B6192789D61}"/>
              </a:ext>
            </a:extLst>
          </p:cNvPr>
          <p:cNvSpPr>
            <a:spLocks noGrp="1"/>
          </p:cNvSpPr>
          <p:nvPr>
            <p:ph type="title"/>
          </p:nvPr>
        </p:nvSpPr>
        <p:spPr/>
        <p:txBody>
          <a:bodyPr/>
          <a:lstStyle/>
          <a:p>
            <a:r>
              <a:rPr lang="fi-FI" sz="2400" noProof="0" dirty="0">
                <a:solidFill>
                  <a:schemeClr val="accent3"/>
                </a:solidFill>
              </a:rPr>
              <a:t>Toimenpide-ehdotukset </a:t>
            </a:r>
            <a:r>
              <a:rPr lang="fi-FI" sz="2400" noProof="0" dirty="0"/>
              <a:t>ekosysteemin kehittämiseksi ja yritysten valmiuksien vahvistamiseksi</a:t>
            </a:r>
          </a:p>
        </p:txBody>
      </p:sp>
    </p:spTree>
    <p:extLst>
      <p:ext uri="{BB962C8B-B14F-4D97-AF65-F5344CB8AC3E}">
        <p14:creationId xmlns:p14="http://schemas.microsoft.com/office/powerpoint/2010/main" val="1713936684"/>
      </p:ext>
    </p:extLst>
  </p:cSld>
  <p:clrMapOvr>
    <a:masterClrMapping/>
  </p:clrMapOvr>
</p:sld>
</file>

<file path=ppt/theme/theme1.xml><?xml version="1.0" encoding="utf-8"?>
<a:theme xmlns:a="http://schemas.openxmlformats.org/drawingml/2006/main" name="4Front">
  <a:themeElements>
    <a:clrScheme name="4Front 3">
      <a:dk1>
        <a:sysClr val="windowText" lastClr="000000"/>
      </a:dk1>
      <a:lt1>
        <a:sysClr val="window" lastClr="FFFFFF"/>
      </a:lt1>
      <a:dk2>
        <a:srgbClr val="E2781E"/>
      </a:dk2>
      <a:lt2>
        <a:srgbClr val="706F6F"/>
      </a:lt2>
      <a:accent1>
        <a:srgbClr val="E2781E"/>
      </a:accent1>
      <a:accent2>
        <a:srgbClr val="FFBE41"/>
      </a:accent2>
      <a:accent3>
        <a:srgbClr val="706F6F"/>
      </a:accent3>
      <a:accent4>
        <a:srgbClr val="BEBEBE"/>
      </a:accent4>
      <a:accent5>
        <a:srgbClr val="0056B0"/>
      </a:accent5>
      <a:accent6>
        <a:srgbClr val="84D3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85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smtClean="0">
            <a:solidFill>
              <a:schemeClr val="tx2"/>
            </a:solidFill>
          </a:defRPr>
        </a:defPPr>
      </a:lstStyle>
    </a:txDef>
  </a:objectDefaults>
  <a:extraClrSchemeLst/>
  <a:extLst>
    <a:ext uri="{05A4C25C-085E-4340-85A3-A5531E510DB2}">
      <thm15:themeFamily xmlns:thm15="http://schemas.microsoft.com/office/thememl/2012/main" name="4Front_presentation_template_v2017-12-28.potx" id="{2AD08D6C-3504-4EAE-849B-46D826814E3F}" vid="{503909F1-2C4D-4381-85B6-E41281B2C8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3147CCA12CAB449D2A53313E1477C1" ma:contentTypeVersion="4" ma:contentTypeDescription="Create a new document." ma:contentTypeScope="" ma:versionID="17950c3288140ce7b295003484196eba">
  <xsd:schema xmlns:xsd="http://www.w3.org/2001/XMLSchema" xmlns:xs="http://www.w3.org/2001/XMLSchema" xmlns:p="http://schemas.microsoft.com/office/2006/metadata/properties" xmlns:ns2="ef5cd06e-1f34-4096-b209-b696f6a352c1" targetNamespace="http://schemas.microsoft.com/office/2006/metadata/properties" ma:root="true" ma:fieldsID="c04cbec4c27111e3dc018b0fbf984a27" ns2:_="">
    <xsd:import namespace="ef5cd06e-1f34-4096-b209-b696f6a352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cd06e-1f34-4096-b209-b696f6a35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C2DD41-4F50-40E1-AE04-BFF4DCCB24E2}">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2006/metadata/properties"/>
    <ds:schemaRef ds:uri="http://purl.org/dc/terms/"/>
    <ds:schemaRef ds:uri="ef5cd06e-1f34-4096-b209-b696f6a352c1"/>
    <ds:schemaRef ds:uri="http://www.w3.org/XML/1998/namespace"/>
  </ds:schemaRefs>
</ds:datastoreItem>
</file>

<file path=customXml/itemProps2.xml><?xml version="1.0" encoding="utf-8"?>
<ds:datastoreItem xmlns:ds="http://schemas.openxmlformats.org/officeDocument/2006/customXml" ds:itemID="{04894F02-1926-41FF-BB4C-9DFAF17D1362}">
  <ds:schemaRefs>
    <ds:schemaRef ds:uri="http://schemas.microsoft.com/sharepoint/v3/contenttype/forms"/>
  </ds:schemaRefs>
</ds:datastoreItem>
</file>

<file path=customXml/itemProps3.xml><?xml version="1.0" encoding="utf-8"?>
<ds:datastoreItem xmlns:ds="http://schemas.openxmlformats.org/officeDocument/2006/customXml" ds:itemID="{CB8A99C3-DE91-48AB-807C-9E65E23D8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5cd06e-1f34-4096-b209-b696f6a352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4Front_presentation_template_v2017-12-28</Template>
  <TotalTime>12411</TotalTime>
  <Words>4996</Words>
  <Application>Microsoft Macintosh PowerPoint</Application>
  <PresentationFormat>Custom</PresentationFormat>
  <Paragraphs>477</Paragraphs>
  <Slides>32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Verdana</vt:lpstr>
      <vt:lpstr>Wingdings</vt:lpstr>
      <vt:lpstr>4Front</vt:lpstr>
      <vt:lpstr>Tekstiili- ja muotialan  TKI-tiekartta </vt:lpstr>
      <vt:lpstr>Sisältö</vt:lpstr>
      <vt:lpstr>Tiivistelmä</vt:lpstr>
      <vt:lpstr>PowerPoint Presentation</vt:lpstr>
      <vt:lpstr>Tiivistelmä</vt:lpstr>
      <vt:lpstr>Tekstiili- ja muotialan visio 2030 </vt:lpstr>
      <vt:lpstr>Muutostavoitteet ekosysteemin kehittämiseksi ja yritysten valmiuksien vahvistamiseksi</vt:lpstr>
      <vt:lpstr>Muutostavoitteet rahoituspalveluiden kehittämiseksi</vt:lpstr>
      <vt:lpstr>Toimenpide-ehdotukset ekosysteemin kehittämiseksi ja yritysten valmiuksien vahvistamiseksi</vt:lpstr>
      <vt:lpstr>Toimenpide-ehdotukset rahoituspalveluiden kehittämiseksi</vt:lpstr>
      <vt:lpstr>1. Tekstiili- ja muotialan erityispiirteet</vt:lpstr>
      <vt:lpstr>Tekstiili- ja muotialan T&amp;K-potentiaali  kasvanut merkittävästi 2020-luvulla</vt:lpstr>
      <vt:lpstr>Erityispiirteet ja kasvun haasteet</vt:lpstr>
      <vt:lpstr>Arvoverkon eri osa-alueet </vt:lpstr>
      <vt:lpstr>Tekstiili- ja muotialan TKI-toiminnan erityispiirteitä</vt:lpstr>
      <vt:lpstr>Muotialan TKI-toiminta eroaa olennaisesti teknologia-alojen ja valmistavan teollisuuden TKI-toiminnasta</vt:lpstr>
      <vt:lpstr>2. TKI-rahoitusmuodot ja niiden soveltuvuus tekstiili- ja muotialalle</vt:lpstr>
      <vt:lpstr>Valtiontukisääntely ja T&amp;K-määritelmät</vt:lpstr>
      <vt:lpstr>Business Finlandin rahoitusinstrumentit</vt:lpstr>
      <vt:lpstr>Business Finlandin rahoitus pk-yrityksille</vt:lpstr>
      <vt:lpstr>Business Finland on pyrkinyt aktivoimaan luovan alan toimijoita…</vt:lpstr>
      <vt:lpstr>…mutta innovaatiorahoituksen leikkaukset ovat heikentäneet merkittävästi mahdollisuuksia</vt:lpstr>
      <vt:lpstr>Business Finlandin rahoituskriteerien soveltuvuus</vt:lpstr>
      <vt:lpstr>Elinvoimakeskusten rahoitusmuodot</vt:lpstr>
      <vt:lpstr>EU-tasoiset rahoitusohjelmat ja kehykset</vt:lpstr>
      <vt:lpstr>Yhteenveto: Miksi muotialan TKI:tä on vaikea rahoittaa? </vt:lpstr>
      <vt:lpstr>3. valtiontukisääntely ja T&amp;K-määritelmät</vt:lpstr>
      <vt:lpstr>Yleinen ryhmäpoikkeusasetus (GBER, 615/2014)</vt:lpstr>
      <vt:lpstr>Tutkimus- ja kehityshankkeisiin myönnettävä tuki (GBER, 615/2014)</vt:lpstr>
      <vt:lpstr>Pk-yrityksille myönnettävä innovaatiotuki (GBER, 615/2014)</vt:lpstr>
      <vt:lpstr>Kansallinen sääntely ja määritelmät</vt:lpstr>
      <vt:lpstr>Lisätietoja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26</cp:revision>
  <dcterms:created xsi:type="dcterms:W3CDTF">2018-01-22T07:48:19Z</dcterms:created>
  <dcterms:modified xsi:type="dcterms:W3CDTF">2026-03-23T06:11:05Z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0x010100A73147CCA12CAB449D2A53313E1477C1</vt:lpwstr>
  </property>
</Properties>
</file>